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98" r:id="rId13"/>
    <p:sldId id="295" r:id="rId14"/>
    <p:sldId id="296" r:id="rId15"/>
    <p:sldId id="297" r:id="rId16"/>
    <p:sldId id="313" r:id="rId17"/>
    <p:sldId id="284" r:id="rId18"/>
    <p:sldId id="274" r:id="rId19"/>
    <p:sldId id="275" r:id="rId20"/>
    <p:sldId id="276" r:id="rId21"/>
    <p:sldId id="277" r:id="rId22"/>
    <p:sldId id="278" r:id="rId23"/>
    <p:sldId id="279" r:id="rId24"/>
    <p:sldId id="280" r:id="rId25"/>
    <p:sldId id="281" r:id="rId26"/>
    <p:sldId id="272" r:id="rId27"/>
    <p:sldId id="29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48DB15-73F3-48D0-9FC7-77AD9B3939DD}"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CBEC0E-BE07-49E1-BD07-85B6A19FFEA0}"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CBEC0E-BE07-49E1-BD07-85B6A19FFEA0}"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endParaRPr lang="en-US" dirty="0"/>
          </a:p>
        </p:txBody>
      </p:sp>
      <p:sp>
        <p:nvSpPr>
          <p:cNvPr id="4" name="Content Placeholder 3"/>
          <p:cNvSpPr>
            <a:spLocks noGrp="1"/>
          </p:cNvSpPr>
          <p:nvPr>
            <p:ph sz="half" idx="2"/>
          </p:nvPr>
        </p:nvSpPr>
        <p:spPr>
          <a:xfrm>
            <a:off x="839788" y="2505075"/>
            <a:ext cx="5157787" cy="3684588"/>
          </a:xfrm>
        </p:spPr>
        <p:txBody>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endParaRPr lang="en-US" dirty="0"/>
          </a:p>
        </p:txBody>
      </p:sp>
      <p:sp>
        <p:nvSpPr>
          <p:cNvPr id="6" name="Content Placeholder 5"/>
          <p:cNvSpPr>
            <a:spLocks noGrp="1"/>
          </p:cNvSpPr>
          <p:nvPr>
            <p:ph sz="quarter" idx="4"/>
          </p:nvPr>
        </p:nvSpPr>
        <p:spPr>
          <a:xfrm>
            <a:off x="6172200" y="2505075"/>
            <a:ext cx="5183188" cy="3684588"/>
          </a:xfrm>
        </p:spPr>
        <p:txBody>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4.png"/><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9.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9.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solidFill>
                  <a:srgbClr val="000000"/>
                </a:solidFill>
                <a:latin typeface="Calibri" panose="020F0502020204030204" charset="0"/>
              </a:rPr>
              <a:t>Electronic Voting Machine using ARDUINO </a:t>
            </a:r>
            <a:r>
              <a:rPr lang="en-IN" altLang="en-US" dirty="0">
                <a:solidFill>
                  <a:srgbClr val="000000"/>
                </a:solidFill>
                <a:latin typeface="Calibri" panose="020F0502020204030204" charset="0"/>
              </a:rPr>
              <a:t>UNO</a:t>
            </a:r>
            <a:endParaRPr lang="en-IN" altLang="en-US" dirty="0">
              <a:solidFill>
                <a:srgbClr val="000000"/>
              </a:solidFill>
              <a:latin typeface="Calibri" panose="020F0502020204030204" charset="0"/>
            </a:endParaRPr>
          </a:p>
        </p:txBody>
      </p:sp>
      <p:sp>
        <p:nvSpPr>
          <p:cNvPr id="3" name="Subtitle 2"/>
          <p:cNvSpPr>
            <a:spLocks noGrp="1"/>
          </p:cNvSpPr>
          <p:nvPr>
            <p:ph type="subTitle" idx="1"/>
          </p:nvPr>
        </p:nvSpPr>
        <p:spPr>
          <a:xfrm>
            <a:off x="1524000" y="3940493"/>
            <a:ext cx="9144000" cy="1655762"/>
          </a:xfrm>
        </p:spPr>
        <p:txBody>
          <a:bodyPr vert="horz" lIns="91440" tIns="45720" rIns="91440" bIns="45720" rtlCol="0" anchor="t">
            <a:normAutofit fontScale="90000" lnSpcReduction="20000"/>
          </a:bodyPr>
          <a:lstStyle/>
          <a:p>
            <a:pPr algn="l"/>
            <a:r>
              <a:rPr lang="en-US" sz="3200" dirty="0">
                <a:solidFill>
                  <a:srgbClr val="000000"/>
                </a:solidFill>
                <a:latin typeface="Calibri" panose="020F0502020204030204"/>
              </a:rPr>
              <a:t>Team Members:</a:t>
            </a:r>
            <a:endParaRPr lang="en-US" sz="3200" dirty="0">
              <a:solidFill>
                <a:srgbClr val="000000"/>
              </a:solidFill>
              <a:latin typeface="Calibri" panose="020F0502020204030204"/>
            </a:endParaRPr>
          </a:p>
          <a:p>
            <a:pPr algn="l"/>
            <a:r>
              <a:rPr lang="en-IN" altLang="en-US" dirty="0"/>
              <a:t>	</a:t>
            </a:r>
            <a:r>
              <a:rPr lang="en-US" dirty="0"/>
              <a:t>Bhavani B M (1PE15CS038)</a:t>
            </a:r>
            <a:endParaRPr lang="en-US" dirty="0"/>
          </a:p>
          <a:p>
            <a:pPr algn="l"/>
            <a:r>
              <a:rPr lang="en-IN" altLang="en-US" dirty="0"/>
              <a:t>	G L Priya (1PE15CS054)</a:t>
            </a:r>
            <a:endParaRPr lang="en-IN" altLang="en-US" dirty="0"/>
          </a:p>
          <a:p>
            <a:pPr algn="l"/>
            <a:r>
              <a:rPr lang="en-IN" altLang="en-US" dirty="0"/>
              <a:t>	</a:t>
            </a:r>
            <a:r>
              <a:rPr lang="en-US" dirty="0"/>
              <a:t>Akshita M (1PE15CS016)</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5978525"/>
          </a:xfrm>
        </p:spPr>
        <p:txBody>
          <a:bodyPr/>
          <a:p>
            <a:pPr algn="ctr"/>
            <a:r>
              <a:rPr lang="en-IN" altLang="en-US" i="1">
                <a:latin typeface="+mn-lt"/>
              </a:rPr>
              <a:t>Snapshots of the prototype</a:t>
            </a:r>
            <a:endParaRPr lang="en-IN" altLang="en-US" i="1">
              <a:latin typeface="+mn-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Content Placeholder 2"/>
          <p:cNvPicPr>
            <a:picLocks noChangeAspect="1"/>
          </p:cNvPicPr>
          <p:nvPr>
            <p:ph sz="half" idx="1"/>
          </p:nvPr>
        </p:nvPicPr>
        <p:blipFill>
          <a:blip r:embed="rId1"/>
          <a:srcRect r="10101" b="1109"/>
          <a:stretch>
            <a:fillRect/>
          </a:stretch>
        </p:blipFill>
        <p:spPr>
          <a:xfrm>
            <a:off x="1152525" y="197485"/>
            <a:ext cx="3775075" cy="3114675"/>
          </a:xfrm>
          <a:prstGeom prst="rect">
            <a:avLst/>
          </a:prstGeom>
        </p:spPr>
      </p:pic>
      <p:pic>
        <p:nvPicPr>
          <p:cNvPr id="5" name="Content Placeholder 4"/>
          <p:cNvPicPr>
            <a:picLocks noChangeAspect="1"/>
          </p:cNvPicPr>
          <p:nvPr>
            <p:ph sz="half" idx="2"/>
          </p:nvPr>
        </p:nvPicPr>
        <p:blipFill>
          <a:blip r:embed="rId2"/>
          <a:srcRect r="6171" b="-181"/>
          <a:stretch>
            <a:fillRect/>
          </a:stretch>
        </p:blipFill>
        <p:spPr>
          <a:xfrm>
            <a:off x="6990080" y="156845"/>
            <a:ext cx="3939540" cy="3155315"/>
          </a:xfrm>
          <a:prstGeom prst="rect">
            <a:avLst/>
          </a:prstGeom>
        </p:spPr>
      </p:pic>
      <p:pic>
        <p:nvPicPr>
          <p:cNvPr id="7" name="Picture 6"/>
          <p:cNvPicPr>
            <a:picLocks noChangeAspect="1"/>
          </p:cNvPicPr>
          <p:nvPr/>
        </p:nvPicPr>
        <p:blipFill>
          <a:blip r:embed="rId3"/>
          <a:srcRect l="2783" t="504" r="4295" b="1431"/>
          <a:stretch>
            <a:fillRect/>
          </a:stretch>
        </p:blipFill>
        <p:spPr>
          <a:xfrm>
            <a:off x="1087120" y="3515360"/>
            <a:ext cx="3901440" cy="3088640"/>
          </a:xfrm>
          <a:prstGeom prst="rect">
            <a:avLst/>
          </a:prstGeom>
        </p:spPr>
      </p:pic>
      <p:pic>
        <p:nvPicPr>
          <p:cNvPr id="8" name="Picture 7"/>
          <p:cNvPicPr>
            <a:picLocks noChangeAspect="1"/>
          </p:cNvPicPr>
          <p:nvPr/>
        </p:nvPicPr>
        <p:blipFill>
          <a:blip r:embed="rId4"/>
          <a:srcRect l="4295" t="-141"/>
          <a:stretch>
            <a:fillRect/>
          </a:stretch>
        </p:blipFill>
        <p:spPr>
          <a:xfrm>
            <a:off x="6959600" y="3495040"/>
            <a:ext cx="4018280" cy="315404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Content Placeholder 2"/>
          <p:cNvPicPr>
            <a:picLocks noChangeAspect="1"/>
          </p:cNvPicPr>
          <p:nvPr>
            <p:ph sz="half" idx="1"/>
          </p:nvPr>
        </p:nvPicPr>
        <p:blipFill>
          <a:blip r:embed="rId1"/>
          <a:stretch>
            <a:fillRect/>
          </a:stretch>
        </p:blipFill>
        <p:spPr>
          <a:xfrm>
            <a:off x="6799580" y="1879600"/>
            <a:ext cx="4570730" cy="3428365"/>
          </a:xfrm>
          <a:prstGeom prst="rect">
            <a:avLst/>
          </a:prstGeom>
        </p:spPr>
      </p:pic>
      <p:pic>
        <p:nvPicPr>
          <p:cNvPr id="7" name="Picture 6"/>
          <p:cNvPicPr>
            <a:picLocks noChangeAspect="1"/>
          </p:cNvPicPr>
          <p:nvPr/>
        </p:nvPicPr>
        <p:blipFill>
          <a:blip r:embed="rId2"/>
          <a:stretch>
            <a:fillRect/>
          </a:stretch>
        </p:blipFill>
        <p:spPr>
          <a:xfrm>
            <a:off x="903605" y="1879600"/>
            <a:ext cx="4570095" cy="3428365"/>
          </a:xfrm>
          <a:prstGeom prst="rect">
            <a:avLst/>
          </a:prstGeom>
        </p:spPr>
      </p:pic>
      <p:sp>
        <p:nvSpPr>
          <p:cNvPr id="12" name="Text Box 11"/>
          <p:cNvSpPr txBox="1"/>
          <p:nvPr/>
        </p:nvSpPr>
        <p:spPr>
          <a:xfrm>
            <a:off x="2472690" y="1066800"/>
            <a:ext cx="1431925" cy="368300"/>
          </a:xfrm>
          <a:prstGeom prst="rect">
            <a:avLst/>
          </a:prstGeom>
          <a:noFill/>
        </p:spPr>
        <p:txBody>
          <a:bodyPr wrap="none" rtlCol="0">
            <a:spAutoFit/>
          </a:bodyPr>
          <a:p>
            <a:pPr algn="l"/>
            <a:r>
              <a:rPr lang="en-IN" altLang="en-US"/>
              <a:t>TOTAL button</a:t>
            </a:r>
            <a:endParaRPr lang="en-IN" altLang="en-US"/>
          </a:p>
        </p:txBody>
      </p:sp>
      <p:sp>
        <p:nvSpPr>
          <p:cNvPr id="4" name="Text Box 3"/>
          <p:cNvSpPr txBox="1"/>
          <p:nvPr/>
        </p:nvSpPr>
        <p:spPr>
          <a:xfrm>
            <a:off x="8363585" y="1066800"/>
            <a:ext cx="1442720" cy="368300"/>
          </a:xfrm>
          <a:prstGeom prst="rect">
            <a:avLst/>
          </a:prstGeom>
          <a:noFill/>
        </p:spPr>
        <p:txBody>
          <a:bodyPr wrap="none" rtlCol="0">
            <a:spAutoFit/>
          </a:bodyPr>
          <a:p>
            <a:r>
              <a:rPr lang="en-IN" altLang="en-US"/>
              <a:t>CLOSE button</a:t>
            </a:r>
            <a:endParaRPr lang="en-I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Content Placeholder 4"/>
          <p:cNvPicPr>
            <a:picLocks noChangeAspect="1"/>
          </p:cNvPicPr>
          <p:nvPr/>
        </p:nvPicPr>
        <p:blipFill>
          <a:blip r:embed="rId1"/>
          <a:stretch>
            <a:fillRect/>
          </a:stretch>
        </p:blipFill>
        <p:spPr>
          <a:xfrm>
            <a:off x="1122045" y="3818255"/>
            <a:ext cx="3524885" cy="2643505"/>
          </a:xfrm>
          <a:prstGeom prst="rect">
            <a:avLst/>
          </a:prstGeom>
        </p:spPr>
      </p:pic>
      <p:pic>
        <p:nvPicPr>
          <p:cNvPr id="9" name="Picture 8"/>
          <p:cNvPicPr>
            <a:picLocks noChangeAspect="1"/>
          </p:cNvPicPr>
          <p:nvPr/>
        </p:nvPicPr>
        <p:blipFill>
          <a:blip r:embed="rId2"/>
          <a:stretch>
            <a:fillRect/>
          </a:stretch>
        </p:blipFill>
        <p:spPr>
          <a:xfrm>
            <a:off x="7432675" y="3818890"/>
            <a:ext cx="3522345" cy="2642870"/>
          </a:xfrm>
          <a:prstGeom prst="rect">
            <a:avLst/>
          </a:prstGeom>
        </p:spPr>
      </p:pic>
      <p:sp>
        <p:nvSpPr>
          <p:cNvPr id="10" name="Text Box 9"/>
          <p:cNvSpPr txBox="1"/>
          <p:nvPr/>
        </p:nvSpPr>
        <p:spPr>
          <a:xfrm>
            <a:off x="5397500" y="3346450"/>
            <a:ext cx="1536700" cy="368300"/>
          </a:xfrm>
          <a:prstGeom prst="rect">
            <a:avLst/>
          </a:prstGeom>
          <a:noFill/>
        </p:spPr>
        <p:txBody>
          <a:bodyPr wrap="none" rtlCol="0">
            <a:spAutoFit/>
          </a:bodyPr>
          <a:p>
            <a:r>
              <a:rPr lang="en-IN" altLang="en-US"/>
              <a:t>RESULT button</a:t>
            </a:r>
            <a:endParaRPr lang="en-IN" altLang="en-US"/>
          </a:p>
        </p:txBody>
      </p:sp>
      <p:pic>
        <p:nvPicPr>
          <p:cNvPr id="2" name="Content Placeholder 1"/>
          <p:cNvPicPr>
            <a:picLocks noChangeAspect="1"/>
          </p:cNvPicPr>
          <p:nvPr>
            <p:ph sz="half" idx="2"/>
          </p:nvPr>
        </p:nvPicPr>
        <p:blipFill>
          <a:blip r:embed="rId3"/>
          <a:stretch>
            <a:fillRect/>
          </a:stretch>
        </p:blipFill>
        <p:spPr>
          <a:xfrm>
            <a:off x="4135755" y="225425"/>
            <a:ext cx="3920490" cy="294068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Content Placeholder 2"/>
          <p:cNvPicPr>
            <a:picLocks noChangeAspect="1"/>
          </p:cNvPicPr>
          <p:nvPr>
            <p:ph sz="half" idx="1"/>
          </p:nvPr>
        </p:nvPicPr>
        <p:blipFill>
          <a:blip r:embed="rId1"/>
          <a:stretch>
            <a:fillRect/>
          </a:stretch>
        </p:blipFill>
        <p:spPr>
          <a:xfrm>
            <a:off x="838200" y="2058035"/>
            <a:ext cx="5181600" cy="3886200"/>
          </a:xfrm>
          <a:prstGeom prst="rect">
            <a:avLst/>
          </a:prstGeom>
        </p:spPr>
      </p:pic>
      <p:pic>
        <p:nvPicPr>
          <p:cNvPr id="4" name="Content Placeholder 3"/>
          <p:cNvPicPr>
            <a:picLocks noChangeAspect="1"/>
          </p:cNvPicPr>
          <p:nvPr>
            <p:ph sz="half" idx="2"/>
          </p:nvPr>
        </p:nvPicPr>
        <p:blipFill>
          <a:blip r:embed="rId2"/>
          <a:stretch>
            <a:fillRect/>
          </a:stretch>
        </p:blipFill>
        <p:spPr>
          <a:xfrm>
            <a:off x="6172200" y="2058035"/>
            <a:ext cx="5181600" cy="3886200"/>
          </a:xfrm>
          <a:prstGeom prst="rect">
            <a:avLst/>
          </a:prstGeom>
        </p:spPr>
      </p:pic>
      <p:sp>
        <p:nvSpPr>
          <p:cNvPr id="6" name="Text Box 5"/>
          <p:cNvSpPr txBox="1"/>
          <p:nvPr/>
        </p:nvSpPr>
        <p:spPr>
          <a:xfrm>
            <a:off x="5373370" y="1034415"/>
            <a:ext cx="1445260" cy="368300"/>
          </a:xfrm>
          <a:prstGeom prst="rect">
            <a:avLst/>
          </a:prstGeom>
          <a:noFill/>
        </p:spPr>
        <p:txBody>
          <a:bodyPr wrap="none" rtlCol="0">
            <a:spAutoFit/>
          </a:bodyPr>
          <a:p>
            <a:r>
              <a:rPr lang="en-IN" altLang="en-US"/>
              <a:t>CLEAR button</a:t>
            </a:r>
            <a:endParaRPr lang="en-I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990600" y="2386965"/>
            <a:ext cx="10515600" cy="1325563"/>
          </a:xfrm>
        </p:spPr>
        <p:txBody>
          <a:bodyPr>
            <a:noAutofit/>
          </a:bodyPr>
          <a:p>
            <a:pPr algn="ctr"/>
            <a:r>
              <a:rPr lang="en-IN" altLang="en-US" sz="7200" b="1">
                <a:latin typeface="Calibri" panose="020F0502020204030204" charset="0"/>
              </a:rPr>
              <a:t>CODE</a:t>
            </a:r>
            <a:endParaRPr lang="en-IN" altLang="en-US" sz="7200" b="1">
              <a:latin typeface="Calibri" panose="020F05020202040302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Table 1"/>
          <p:cNvGraphicFramePr/>
          <p:nvPr/>
        </p:nvGraphicFramePr>
        <p:xfrm>
          <a:off x="548640" y="413385"/>
          <a:ext cx="11306175" cy="6121400"/>
        </p:xfrm>
        <a:graphic>
          <a:graphicData uri="http://schemas.openxmlformats.org/drawingml/2006/table">
            <a:tbl>
              <a:tblPr firstRow="1" bandRow="1">
                <a:tableStyleId>{5C22544A-7EE6-4342-B048-85BDC9FD1C3A}</a:tableStyleId>
              </a:tblPr>
              <a:tblGrid>
                <a:gridCol w="5429885"/>
                <a:gridCol w="5876290"/>
              </a:tblGrid>
              <a:tr h="6121400">
                <a:tc>
                  <a:txBody>
                    <a:bodyPr/>
                    <a:p>
                      <a:pPr>
                        <a:buNone/>
                      </a:pPr>
                      <a:r>
                        <a:rPr lang="en-IN" altLang="en-US">
                          <a:solidFill>
                            <a:schemeClr val="tx1"/>
                          </a:solidFill>
                          <a:effectLst>
                            <a:outerShdw blurRad="38100" dist="25400" dir="5400000" algn="ctr" rotWithShape="0">
                              <a:srgbClr val="6E747A">
                                <a:alpha val="43000"/>
                              </a:srgbClr>
                            </a:outerShdw>
                          </a:effectLst>
                        </a:rPr>
                        <a:t> </a:t>
                      </a:r>
                      <a:r>
                        <a:rPr lang="en-IN" altLang="en-US">
                          <a:solidFill>
                            <a:schemeClr val="accent5"/>
                          </a:solidFill>
                          <a:effectLst>
                            <a:outerShdw blurRad="38100" dist="25400" dir="5400000" algn="ctr" rotWithShape="0">
                              <a:srgbClr val="6E747A">
                                <a:alpha val="43000"/>
                              </a:srgbClr>
                            </a:outerShdw>
                          </a:effectLst>
                        </a:rPr>
                        <a:t> /*This code accepts the votes obtained from the EVM, computes the total, displays the winning party along with the number of votes by which it has won, on the Liquid Crystal Display. Using EEPROM, the polling data is saved even if the power supply is interrupted and also clears the memory when the clear button is pressed*/</a:t>
                      </a:r>
                      <a:endParaRPr lang="en-IN" altLang="en-US">
                        <a:solidFill>
                          <a:schemeClr val="accent5"/>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#include&lt;LiquidCrystal.h&gt; </a:t>
                      </a:r>
                      <a:r>
                        <a:rPr lang="en-IN" altLang="en-US">
                          <a:solidFill>
                            <a:schemeClr val="accent1"/>
                          </a:solidFill>
                          <a:effectLst>
                            <a:outerShdw blurRad="38100" dist="25400" dir="5400000" algn="ctr" rotWithShape="0">
                              <a:srgbClr val="6E747A">
                                <a:alpha val="43000"/>
                              </a:srgbClr>
                            </a:outerShdw>
                          </a:effectLst>
                        </a:rPr>
                        <a:t>// lcd library</a:t>
                      </a:r>
                      <a:endParaRPr lang="en-IN" altLang="en-US">
                        <a:solidFill>
                          <a:schemeClr val="accent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#include &lt;EEPROM.h&gt;</a:t>
                      </a:r>
                      <a:r>
                        <a:rPr lang="en-IN" altLang="en-US">
                          <a:solidFill>
                            <a:schemeClr val="accent1"/>
                          </a:solidFill>
                          <a:effectLst>
                            <a:outerShdw blurRad="38100" dist="25400" dir="5400000" algn="ctr" rotWithShape="0">
                              <a:srgbClr val="6E747A">
                                <a:alpha val="43000"/>
                              </a:srgbClr>
                            </a:outerShdw>
                          </a:effectLst>
                        </a:rPr>
                        <a:t> //EEPROM library</a:t>
                      </a:r>
                      <a:endParaRPr lang="en-IN" altLang="en-US">
                        <a:solidFill>
                          <a:schemeClr val="accent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LiquidCrystal lcd(12, 11, 5, 4, 3, 2); </a:t>
                      </a:r>
                      <a:r>
                        <a:rPr lang="en-IN" altLang="en-US">
                          <a:solidFill>
                            <a:schemeClr val="accent1"/>
                          </a:solidFill>
                          <a:effectLst>
                            <a:outerShdw blurRad="38100" dist="25400" dir="5400000" algn="ctr" rotWithShape="0">
                              <a:srgbClr val="6E747A">
                                <a:alpha val="43000"/>
                              </a:srgbClr>
                            </a:outerShdw>
                          </a:effectLst>
                        </a:rPr>
                        <a:t>// LCD control and data lines</a:t>
                      </a:r>
                      <a:endParaRPr lang="en-IN" altLang="en-US">
                        <a:solidFill>
                          <a:schemeClr val="accent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int result=A4;</a:t>
                      </a:r>
                      <a:r>
                        <a:rPr lang="en-IN" altLang="en-US" sz="1800">
                          <a:solidFill>
                            <a:schemeClr val="tx1"/>
                          </a:solidFill>
                          <a:effectLst>
                            <a:outerShdw blurRad="38100" dist="25400" dir="5400000" algn="ctr" rotWithShape="0">
                              <a:srgbClr val="6E747A">
                                <a:alpha val="43000"/>
                              </a:srgbClr>
                            </a:outerShdw>
                          </a:effectLst>
                          <a:sym typeface="+mn-ea"/>
                        </a:rPr>
                        <a:t> </a:t>
                      </a:r>
                      <a:r>
                        <a:rPr lang="en-IN" altLang="en-US" sz="1800">
                          <a:solidFill>
                            <a:schemeClr val="accent1"/>
                          </a:solidFill>
                          <a:effectLst>
                            <a:outerShdw blurRad="38100" dist="25400" dir="5400000" algn="ctr" rotWithShape="0">
                              <a:srgbClr val="6E747A">
                                <a:alpha val="43000"/>
                              </a:srgbClr>
                            </a:outerShdw>
                          </a:effectLst>
                          <a:sym typeface="+mn-ea"/>
                        </a:rPr>
                        <a:t>// button pin definitions</a:t>
                      </a:r>
                      <a:endParaRPr lang="en-IN" altLang="en-US" sz="1800">
                        <a:solidFill>
                          <a:schemeClr val="accent1"/>
                        </a:solidFill>
                        <a:effectLst>
                          <a:outerShdw blurRad="38100" dist="25400" dir="5400000" algn="ctr" rotWithShape="0">
                            <a:srgbClr val="6E747A">
                              <a:alpha val="43000"/>
                            </a:srgbClr>
                          </a:outerShdw>
                        </a:effectLst>
                        <a:sym typeface="+mn-ea"/>
                      </a:endParaRPr>
                    </a:p>
                    <a:p>
                      <a:pPr>
                        <a:buNone/>
                      </a:pPr>
                      <a:r>
                        <a:rPr lang="en-IN" altLang="en-US">
                          <a:solidFill>
                            <a:schemeClr val="tx1"/>
                          </a:solidFill>
                          <a:effectLst>
                            <a:outerShdw blurRad="38100" dist="25400" dir="5400000" algn="ctr" rotWithShape="0">
                              <a:srgbClr val="6E747A">
                                <a:alpha val="43000"/>
                              </a:srgbClr>
                            </a:outerShdw>
                          </a:effectLst>
                        </a:rPr>
                        <a:t>    int closed=6;</a:t>
                      </a:r>
                      <a:endParaRPr lang="en-IN" altLang="en-US">
                        <a:solidFill>
                          <a:schemeClr val="tx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int total=7;</a:t>
                      </a:r>
                      <a:endParaRPr lang="en-IN" altLang="en-US">
                        <a:solidFill>
                          <a:schemeClr val="tx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int clearbutton=A0;</a:t>
                      </a:r>
                      <a:endParaRPr lang="en-IN" altLang="en-US">
                        <a:solidFill>
                          <a:schemeClr val="tx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int a=A1;</a:t>
                      </a:r>
                      <a:endParaRPr lang="en-IN" altLang="en-US">
                        <a:solidFill>
                          <a:schemeClr val="tx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int b=A2;</a:t>
                      </a:r>
                      <a:endParaRPr lang="en-IN" altLang="en-US">
                        <a:solidFill>
                          <a:schemeClr val="tx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int c=A3;</a:t>
                      </a:r>
                      <a:endParaRPr lang="en-IN" altLang="en-US">
                        <a:solidFill>
                          <a:schemeClr val="tx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int v1;</a:t>
                      </a:r>
                      <a:r>
                        <a:rPr lang="en-IN" altLang="en-US" sz="1800">
                          <a:solidFill>
                            <a:schemeClr val="tx1"/>
                          </a:solidFill>
                          <a:effectLst>
                            <a:outerShdw blurRad="38100" dist="25400" dir="5400000" algn="ctr" rotWithShape="0">
                              <a:srgbClr val="6E747A">
                                <a:alpha val="43000"/>
                              </a:srgbClr>
                            </a:outerShdw>
                          </a:effectLst>
                          <a:sym typeface="+mn-ea"/>
                        </a:rPr>
                        <a:t> </a:t>
                      </a:r>
                      <a:r>
                        <a:rPr lang="en-IN" altLang="en-US" sz="1800">
                          <a:solidFill>
                            <a:schemeClr val="accent1"/>
                          </a:solidFill>
                          <a:effectLst>
                            <a:outerShdw blurRad="38100" dist="25400" dir="5400000" algn="ctr" rotWithShape="0">
                              <a:srgbClr val="6E747A">
                                <a:alpha val="43000"/>
                              </a:srgbClr>
                            </a:outerShdw>
                          </a:effectLst>
                          <a:sym typeface="+mn-ea"/>
                        </a:rPr>
                        <a:t> // temporary variables used in program</a:t>
                      </a:r>
                      <a:endParaRPr lang="en-IN" altLang="en-US" sz="1800">
                        <a:solidFill>
                          <a:schemeClr val="accent1"/>
                        </a:solidFill>
                        <a:effectLst>
                          <a:outerShdw blurRad="38100" dist="25400" dir="5400000" algn="ctr" rotWithShape="0">
                            <a:srgbClr val="6E747A">
                              <a:alpha val="43000"/>
                            </a:srgbClr>
                          </a:outerShdw>
                        </a:effectLst>
                        <a:sym typeface="+mn-ea"/>
                      </a:endParaRPr>
                    </a:p>
                    <a:p>
                      <a:pPr>
                        <a:buNone/>
                      </a:pPr>
                      <a:r>
                        <a:rPr lang="en-IN" altLang="en-US">
                          <a:solidFill>
                            <a:schemeClr val="tx1"/>
                          </a:solidFill>
                          <a:effectLst>
                            <a:outerShdw blurRad="38100" dist="25400" dir="5400000" algn="ctr" rotWithShape="0">
                              <a:srgbClr val="6E747A">
                                <a:alpha val="43000"/>
                              </a:srgbClr>
                            </a:outerShdw>
                          </a:effectLst>
                        </a:rPr>
                        <a:t>    int v2;</a:t>
                      </a:r>
                      <a:endParaRPr lang="en-IN" altLang="en-US">
                        <a:solidFill>
                          <a:schemeClr val="tx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int v3;</a:t>
                      </a:r>
                      <a:endParaRPr lang="en-IN" altLang="en-US">
                        <a:solidFill>
                          <a:schemeClr val="tx1"/>
                        </a:solidFill>
                        <a:effectLst>
                          <a:outerShdw blurRad="38100" dist="25400" dir="5400000" algn="ctr" rotWithShape="0">
                            <a:srgbClr val="6E747A">
                              <a:alpha val="43000"/>
                            </a:srgbClr>
                          </a:outerShdw>
                        </a:effectLst>
                      </a:endParaRPr>
                    </a:p>
                    <a:p>
                      <a:pPr>
                        <a:buNone/>
                      </a:pPr>
                      <a:r>
                        <a:rPr lang="en-IN" altLang="en-US">
                          <a:solidFill>
                            <a:schemeClr val="tx1"/>
                          </a:solidFill>
                          <a:effectLst>
                            <a:outerShdw blurRad="38100" dist="25400" dir="5400000" algn="ctr" rotWithShape="0">
                              <a:srgbClr val="6E747A">
                                <a:alpha val="43000"/>
                              </a:srgbClr>
                            </a:outerShdw>
                          </a:effectLst>
                        </a:rPr>
                        <a:t>    int v;</a:t>
                      </a:r>
                      <a:endParaRPr lang="en-IN" altLang="en-US">
                        <a:solidFill>
                          <a:schemeClr val="tx1"/>
                        </a:solidFill>
                        <a:effectLst>
                          <a:outerShdw blurRad="38100" dist="25400" dir="5400000" algn="ctr" rotWithShape="0">
                            <a:srgbClr val="6E747A">
                              <a:alpha val="43000"/>
                            </a:srgbClr>
                          </a:outerShdw>
                        </a:effectLst>
                      </a:endParaRPr>
                    </a:p>
                  </a:txBody>
                  <a:tcPr>
                    <a:solidFill>
                      <a:schemeClr val="bg1"/>
                    </a:solidFill>
                  </a:tcPr>
                </a:tc>
                <a:tc>
                  <a:txBody>
                    <a:bodyPr/>
                    <a:p>
                      <a:pPr>
                        <a:buNone/>
                      </a:pPr>
                      <a:r>
                        <a:rPr lang="en-IN" altLang="en-US" sz="1800">
                          <a:solidFill>
                            <a:schemeClr val="tx1"/>
                          </a:solidFill>
                          <a:effectLst>
                            <a:outerShdw blurRad="38100" dist="25400" dir="5400000" algn="ctr" rotWithShape="0">
                              <a:srgbClr val="6E747A">
                                <a:alpha val="43000"/>
                              </a:srgbClr>
                            </a:outerShdw>
                          </a:effectLst>
                          <a:sym typeface="+mn-ea"/>
                        </a:rPr>
                        <a:t>  int cflag;</a:t>
                      </a:r>
                      <a:endParaRPr lang="en-IN" altLang="en-US" sz="1800">
                        <a:solidFill>
                          <a:schemeClr val="tx1"/>
                        </a:solidFill>
                        <a:effectLst>
                          <a:outerShdw blurRad="38100" dist="25400" dir="5400000" algn="ctr" rotWithShape="0">
                            <a:srgbClr val="6E747A">
                              <a:alpha val="43000"/>
                            </a:srgbClr>
                          </a:outerShdw>
                        </a:effectLst>
                        <a:sym typeface="+mn-ea"/>
                      </a:endParaRPr>
                    </a:p>
                    <a:p>
                      <a:pPr>
                        <a:buNone/>
                      </a:pPr>
                      <a:endParaRPr lang="en-IN" altLang="en-US">
                        <a:solidFill>
                          <a:schemeClr val="tx1"/>
                        </a:solidFill>
                        <a:effectLst>
                          <a:outerShdw blurRad="38100" dist="19050" dir="2700000" algn="tl" rotWithShape="0">
                            <a:schemeClr val="dk1">
                              <a:alpha val="40000"/>
                            </a:schemeClr>
                          </a:outerShdw>
                        </a:effectLst>
                      </a:endParaRPr>
                    </a:p>
                    <a:p>
                      <a:pPr>
                        <a:buNone/>
                      </a:pPr>
                      <a:r>
                        <a:rPr lang="en-IN" altLang="en-US">
                          <a:solidFill>
                            <a:schemeClr val="tx1"/>
                          </a:solidFill>
                          <a:effectLst>
                            <a:outerShdw blurRad="38100" dist="19050" dir="2700000" algn="tl" rotWithShape="0">
                              <a:schemeClr val="dk1">
                                <a:alpha val="40000"/>
                              </a:schemeClr>
                            </a:outerShdw>
                          </a:effectLst>
                        </a:rPr>
                        <a:t>v</a:t>
                      </a:r>
                      <a:r>
                        <a:rPr lang="en-US">
                          <a:solidFill>
                            <a:schemeClr val="tx1"/>
                          </a:solidFill>
                          <a:effectLst>
                            <a:outerShdw blurRad="38100" dist="19050" dir="2700000" algn="tl" rotWithShape="0">
                              <a:schemeClr val="dk1">
                                <a:alpha val="40000"/>
                              </a:schemeClr>
                            </a:outerShdw>
                          </a:effectLst>
                        </a:rPr>
                        <a:t>oid setup()</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cflag=EEPROM.read(0); </a:t>
                      </a:r>
                      <a:r>
                        <a:rPr lang="en-US">
                          <a:solidFill>
                            <a:schemeClr val="accent1"/>
                          </a:solidFill>
                          <a:effectLst>
                            <a:outerShdw blurRad="38100" dist="19050" dir="2700000" algn="tl" rotWithShape="0">
                              <a:schemeClr val="dk1">
                                <a:alpha val="40000"/>
                              </a:schemeClr>
                            </a:outerShdw>
                          </a:effectLst>
                        </a:rPr>
                        <a:t>//read the status of cflag from memory</a:t>
                      </a:r>
                      <a:endParaRPr lang="en-US">
                        <a:solidFill>
                          <a:schemeClr val="accent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v1=EEPROM.read(1);</a:t>
                      </a:r>
                      <a:r>
                        <a:rPr lang="en-US">
                          <a:solidFill>
                            <a:schemeClr val="accent1"/>
                          </a:solidFill>
                          <a:effectLst>
                            <a:outerShdw blurRad="38100" dist="19050" dir="2700000" algn="tl" rotWithShape="0">
                              <a:schemeClr val="dk1">
                                <a:alpha val="40000"/>
                              </a:schemeClr>
                            </a:outerShdw>
                          </a:effectLst>
                        </a:rPr>
                        <a:t>// v1 stores the vote count of party A</a:t>
                      </a:r>
                      <a:endParaRPr lang="en-US">
                        <a:solidFill>
                          <a:schemeClr val="accent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v2=EEPROM.read(2); </a:t>
                      </a:r>
                      <a:r>
                        <a:rPr lang="en-US">
                          <a:solidFill>
                            <a:schemeClr val="accent1"/>
                          </a:solidFill>
                          <a:effectLst>
                            <a:outerShdw blurRad="38100" dist="19050" dir="2700000" algn="tl" rotWithShape="0">
                              <a:schemeClr val="dk1">
                                <a:alpha val="40000"/>
                              </a:schemeClr>
                            </a:outerShdw>
                          </a:effectLst>
                        </a:rPr>
                        <a:t>// v2 stores the vote count of party B</a:t>
                      </a:r>
                      <a:endParaRPr lang="en-US">
                        <a:solidFill>
                          <a:schemeClr val="accent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v3=EEPROM.read(3); </a:t>
                      </a:r>
                      <a:r>
                        <a:rPr lang="en-US">
                          <a:solidFill>
                            <a:schemeClr val="accent1"/>
                          </a:solidFill>
                          <a:effectLst>
                            <a:outerShdw blurRad="38100" dist="19050" dir="2700000" algn="tl" rotWithShape="0">
                              <a:schemeClr val="dk1">
                                <a:alpha val="40000"/>
                              </a:schemeClr>
                            </a:outerShdw>
                          </a:effectLst>
                        </a:rPr>
                        <a:t>// v3 stores the vote count of party C</a:t>
                      </a:r>
                      <a:endParaRPr lang="en-US">
                        <a:solidFill>
                          <a:schemeClr val="accent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pinMode(a,INPUT); </a:t>
                      </a:r>
                      <a:r>
                        <a:rPr lang="en-US">
                          <a:solidFill>
                            <a:schemeClr val="accent1"/>
                          </a:solidFill>
                          <a:effectLst>
                            <a:outerShdw blurRad="38100" dist="19050" dir="2700000" algn="tl" rotWithShape="0">
                              <a:schemeClr val="dk1">
                                <a:alpha val="40000"/>
                              </a:schemeClr>
                            </a:outerShdw>
                          </a:effectLst>
                        </a:rPr>
                        <a:t>// declaration of buttons as input</a:t>
                      </a:r>
                      <a:endParaRPr lang="en-US">
                        <a:solidFill>
                          <a:schemeClr val="accent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pinMode(b,INPUT);</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pinMode(c,INPUT);</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pinMode(total,INPUT);</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pinMode(closed,INPUT);</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pinMode(result,INPUT);</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pinMode(clearbutton,INPUT);</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digitalWrite(a,HIGH); </a:t>
                      </a:r>
                      <a:r>
                        <a:rPr lang="en-US">
                          <a:solidFill>
                            <a:schemeClr val="accent1"/>
                          </a:solidFill>
                          <a:effectLst>
                            <a:outerShdw blurRad="38100" dist="19050" dir="2700000" algn="tl" rotWithShape="0">
                              <a:schemeClr val="dk1">
                                <a:alpha val="40000"/>
                              </a:schemeClr>
                            </a:outerShdw>
                          </a:effectLst>
                        </a:rPr>
                        <a:t>//default status of buttons when not pressed is high</a:t>
                      </a:r>
                      <a:endParaRPr lang="en-US">
                        <a:solidFill>
                          <a:schemeClr val="accent1"/>
                        </a:solidFill>
                        <a:effectLst>
                          <a:outerShdw blurRad="38100" dist="19050" dir="2700000" algn="tl" rotWithShape="0">
                            <a:schemeClr val="dk1">
                              <a:alpha val="40000"/>
                            </a:schemeClr>
                          </a:outerShdw>
                        </a:effectLst>
                      </a:endParaRPr>
                    </a:p>
                    <a:p>
                      <a:pPr>
                        <a:buNone/>
                      </a:pPr>
                      <a:r>
                        <a:rPr lang="en-IN" altLang="en-US">
                          <a:solidFill>
                            <a:schemeClr val="tx1"/>
                          </a:solidFill>
                          <a:effectLst>
                            <a:outerShdw blurRad="38100" dist="19050" dir="2700000" algn="tl" rotWithShape="0">
                              <a:schemeClr val="dk1">
                                <a:alpha val="40000"/>
                              </a:schemeClr>
                            </a:outerShdw>
                          </a:effectLst>
                        </a:rPr>
                        <a:t>        digitalWrite(b,HIGH);</a:t>
                      </a:r>
                      <a:endParaRPr lang="en-IN" altLang="en-US">
                        <a:solidFill>
                          <a:schemeClr val="tx1"/>
                        </a:solidFill>
                        <a:effectLst>
                          <a:outerShdw blurRad="38100" dist="19050" dir="2700000" algn="tl" rotWithShape="0">
                            <a:schemeClr val="dk1">
                              <a:alpha val="40000"/>
                            </a:schemeClr>
                          </a:outerShdw>
                        </a:effectLst>
                      </a:endParaRPr>
                    </a:p>
                  </a:txBody>
                  <a:tcPr>
                    <a:solidFill>
                      <a:srgbClr val="FFFFFF"/>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Table 1"/>
          <p:cNvGraphicFramePr/>
          <p:nvPr/>
        </p:nvGraphicFramePr>
        <p:xfrm>
          <a:off x="386715" y="99695"/>
          <a:ext cx="11651615" cy="6586220"/>
        </p:xfrm>
        <a:graphic>
          <a:graphicData uri="http://schemas.openxmlformats.org/drawingml/2006/table">
            <a:tbl>
              <a:tblPr firstRow="1" bandRow="1">
                <a:tableStyleId>{5C22544A-7EE6-4342-B048-85BDC9FD1C3A}</a:tableStyleId>
              </a:tblPr>
              <a:tblGrid>
                <a:gridCol w="5826125"/>
                <a:gridCol w="5825490"/>
              </a:tblGrid>
              <a:tr h="6586220">
                <a:tc>
                  <a:txBody>
                    <a:bodyPr/>
                    <a:p>
                      <a:pPr>
                        <a:buNone/>
                      </a:pPr>
                      <a:r>
                        <a:rPr lang="en-IN" altLang="en-US" sz="1800">
                          <a:solidFill>
                            <a:schemeClr val="tx1"/>
                          </a:solidFill>
                          <a:effectLst>
                            <a:outerShdw blurRad="38100" dist="19050" dir="2700000" algn="tl" rotWithShape="0">
                              <a:schemeClr val="dk1">
                                <a:alpha val="40000"/>
                              </a:schemeClr>
                            </a:outerShdw>
                          </a:effectLst>
                          <a:sym typeface="+mn-ea"/>
                        </a:rPr>
                        <a:t>        digitalWrite(c,HIGH);</a:t>
                      </a:r>
                      <a:endParaRPr lang="en-IN" altLang="en-US" sz="1800">
                        <a:solidFill>
                          <a:schemeClr val="tx1"/>
                        </a:solidFill>
                        <a:effectLst>
                          <a:outerShdw blurRad="38100" dist="19050" dir="2700000" algn="tl" rotWithShape="0">
                            <a:schemeClr val="dk1">
                              <a:alpha val="40000"/>
                            </a:schemeClr>
                          </a:outerShdw>
                        </a:effectLst>
                        <a:sym typeface="+mn-ea"/>
                      </a:endParaRPr>
                    </a:p>
                    <a:p>
                      <a:pPr>
                        <a:buNone/>
                      </a:pPr>
                      <a:r>
                        <a:rPr lang="en-IN" altLang="en-US">
                          <a:solidFill>
                            <a:schemeClr val="tx1"/>
                          </a:solidFill>
                          <a:effectLst>
                            <a:outerShdw blurRad="38100" dist="19050" dir="2700000" algn="tl" rotWithShape="0">
                              <a:schemeClr val="dk1">
                                <a:alpha val="40000"/>
                              </a:schemeClr>
                            </a:outerShdw>
                          </a:effectLst>
                        </a:rPr>
                        <a:t>        </a:t>
                      </a:r>
                      <a:r>
                        <a:rPr lang="en-US">
                          <a:solidFill>
                            <a:schemeClr val="tx1"/>
                          </a:solidFill>
                          <a:effectLst>
                            <a:outerShdw blurRad="38100" dist="19050" dir="2700000" algn="tl" rotWithShape="0">
                              <a:schemeClr val="dk1">
                                <a:alpha val="40000"/>
                              </a:schemeClr>
                            </a:outerShdw>
                          </a:effectLst>
                        </a:rPr>
                        <a:t>digitalWrite(total,HIGH);</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digitalWrite(closed,HIGH);</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digitalWrite(result,HIGH);</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digitalWrite(clearbutton,HIGH);</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lcd.begin(16,2);</a:t>
                      </a:r>
                      <a:endParaRPr lang="en-US">
                        <a:solidFill>
                          <a:schemeClr val="tx1"/>
                        </a:solidFill>
                        <a:effectLst>
                          <a:outerShdw blurRad="38100" dist="19050" dir="2700000" algn="tl" rotWithShape="0">
                            <a:schemeClr val="dk1">
                              <a:alpha val="40000"/>
                            </a:schemeClr>
                          </a:outerShdw>
                        </a:effectLst>
                      </a:endParaRPr>
                    </a:p>
                    <a:p>
                      <a:pPr>
                        <a:buNone/>
                      </a:pP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if(cflag==0)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ELECTRONIC");</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VOTING MACHINE");</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delay(5000);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Press button");</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to vote...");</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delay(1000);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if(cflag==1)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txBody>
                  <a:tcPr>
                    <a:solidFill>
                      <a:srgbClr val="FFFFFF"/>
                    </a:solidFill>
                  </a:tcPr>
                </a:tc>
                <a:tc>
                  <a:txBody>
                    <a:bodyPr/>
                    <a:p>
                      <a:pPr>
                        <a:buNone/>
                      </a:pPr>
                      <a:r>
                        <a:rPr lang="en-US" sz="1800">
                          <a:solidFill>
                            <a:schemeClr val="tx1"/>
                          </a:solidFill>
                          <a:effectLst>
                            <a:outerShdw blurRad="38100" dist="19050" dir="2700000" algn="tl" rotWithShape="0">
                              <a:schemeClr val="dk1">
                                <a:alpha val="40000"/>
                              </a:schemeClr>
                            </a:outerShdw>
                          </a:effectLst>
                          <a:sym typeface="+mn-ea"/>
                        </a:rPr>
                        <a:t>            lcd.print("  Voting Closed");          </a:t>
                      </a:r>
                      <a:endParaRPr lang="en-US" sz="1800">
                        <a:solidFill>
                          <a:schemeClr val="tx1"/>
                        </a:solidFill>
                        <a:effectLst>
                          <a:outerShdw blurRad="38100" dist="19050" dir="2700000" algn="tl" rotWithShape="0">
                            <a:schemeClr val="dk1">
                              <a:alpha val="40000"/>
                            </a:schemeClr>
                          </a:outerShdw>
                        </a:effectLst>
                        <a:sym typeface="+mn-ea"/>
                      </a:endParaRPr>
                    </a:p>
                    <a:p>
                      <a:pPr>
                        <a:buNone/>
                      </a:pPr>
                      <a:r>
                        <a:rPr lang="en-US" sz="1800">
                          <a:solidFill>
                            <a:schemeClr val="tx1"/>
                          </a:solidFill>
                          <a:effectLst>
                            <a:outerShdw blurRad="38100" dist="19050" dir="2700000" algn="tl" rotWithShape="0">
                              <a:schemeClr val="dk1">
                                <a:alpha val="40000"/>
                              </a:schemeClr>
                            </a:outerShdw>
                          </a:effectLst>
                          <a:sym typeface="+mn-ea"/>
                        </a:rPr>
                        <a:t>            lcd.setCursor(0,1);</a:t>
                      </a: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v=v1+v2+v3;</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lcd.print("Total Votes:");</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void rpt()</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lcd.clear();</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  Press button");</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   to vote...");</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r>
                        <a:rPr lang="en-IN" altLang="en-US">
                          <a:solidFill>
                            <a:schemeClr val="tx1"/>
                          </a:solidFill>
                          <a:effectLst>
                            <a:outerShdw blurRad="38100" dist="25400" dir="5400000" algn="ctr" rotWithShape="0">
                              <a:srgbClr val="6E747A">
                                <a:alpha val="43000"/>
                              </a:srgbClr>
                            </a:outerShdw>
                          </a:effectLst>
                        </a:rPr>
                        <a:t>}</a:t>
                      </a:r>
                      <a:endParaRPr lang="en-IN" altLang="en-US">
                        <a:solidFill>
                          <a:schemeClr val="tx1"/>
                        </a:solidFill>
                        <a:effectLst>
                          <a:outerShdw blurRad="38100" dist="25400" dir="5400000" algn="ctr" rotWithShape="0">
                            <a:srgbClr val="6E747A">
                              <a:alpha val="43000"/>
                            </a:srgbClr>
                          </a:outerShdw>
                        </a:effectLst>
                      </a:endParaRPr>
                    </a:p>
                    <a:p>
                      <a:pPr>
                        <a:buNone/>
                      </a:pPr>
                      <a:endParaRPr lang="en-IN" alt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void votedifference() </a:t>
                      </a:r>
                      <a:r>
                        <a:rPr lang="en-US">
                          <a:solidFill>
                            <a:schemeClr val="accent1"/>
                          </a:solidFill>
                          <a:effectLst>
                            <a:outerShdw blurRad="38100" dist="25400" dir="5400000" algn="ctr" rotWithShape="0">
                              <a:srgbClr val="6E747A">
                                <a:alpha val="43000"/>
                              </a:srgbClr>
                            </a:outerShdw>
                          </a:effectLst>
                        </a:rPr>
                        <a:t>// function to calculate vote </a:t>
                      </a:r>
                      <a:r>
                        <a:rPr lang="en-US">
                          <a:solidFill>
                            <a:schemeClr val="accent5"/>
                          </a:solidFill>
                          <a:effectLst>
                            <a:outerShdw blurRad="38100" dist="25400" dir="5400000" algn="ctr" rotWithShape="0">
                              <a:srgbClr val="6E747A">
                                <a:alpha val="43000"/>
                              </a:srgbClr>
                            </a:outerShdw>
                          </a:effectLst>
                        </a:rPr>
                        <a:t>difference</a:t>
                      </a:r>
                      <a:endParaRPr lang="en-US">
                        <a:solidFill>
                          <a:schemeClr val="accent5"/>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if(v1&gt;v2)</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if(v2&gt;v3)</a:t>
                      </a:r>
                      <a:endParaRPr lang="en-US">
                        <a:solidFill>
                          <a:schemeClr val="tx1"/>
                        </a:solidFill>
                        <a:effectLst>
                          <a:outerShdw blurRad="38100" dist="25400" dir="5400000" algn="ctr" rotWithShape="0">
                            <a:srgbClr val="6E747A">
                              <a:alpha val="43000"/>
                            </a:srgbClr>
                          </a:outerShdw>
                        </a:effectLst>
                      </a:endParaRPr>
                    </a:p>
                  </a:txBody>
                  <a:tcPr>
                    <a:solidFill>
                      <a:srgbClr val="FFFFFF"/>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Table 1"/>
          <p:cNvGraphicFramePr/>
          <p:nvPr/>
        </p:nvGraphicFramePr>
        <p:xfrm>
          <a:off x="193040" y="190500"/>
          <a:ext cx="11835130" cy="6436360"/>
        </p:xfrm>
        <a:graphic>
          <a:graphicData uri="http://schemas.openxmlformats.org/drawingml/2006/table">
            <a:tbl>
              <a:tblPr firstRow="1" bandRow="1">
                <a:tableStyleId>{5C22544A-7EE6-4342-B048-85BDC9FD1C3A}</a:tableStyleId>
              </a:tblPr>
              <a:tblGrid>
                <a:gridCol w="5917565"/>
                <a:gridCol w="5917565"/>
              </a:tblGrid>
              <a:tr h="6436360">
                <a:tc>
                  <a:txBody>
                    <a:bodyPr/>
                    <a:p>
                      <a:pPr>
                        <a:buNone/>
                      </a:pPr>
                      <a:r>
                        <a:rPr lang="en-IN" altLang="en-US">
                          <a:solidFill>
                            <a:schemeClr val="tx1"/>
                          </a:solidFill>
                          <a:effectLst>
                            <a:outerShdw blurRad="38100" dist="19050" dir="2700000" algn="tl" rotWithShape="0">
                              <a:schemeClr val="dk1">
                                <a:alpha val="40000"/>
                              </a:schemeClr>
                            </a:outerShdw>
                          </a:effectLst>
                        </a:rPr>
                        <a:t>        </a:t>
                      </a: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lcd.print("A wins by");</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lcd.print(v1-v2);</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votes");</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else</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if(v1&gt;v3)</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lcd.print("A wins by");</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lcd.print(v1-v3);</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votes");</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if(v1&lt;v3)</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txBody>
                  <a:tcPr>
                    <a:solidFill>
                      <a:srgbClr val="FFFFFF"/>
                    </a:solidFill>
                  </a:tcPr>
                </a:tc>
                <a:tc>
                  <a:txBody>
                    <a:bodyPr/>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lcd.print("C wins by");</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lcd.print(v3-v1);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votes");</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else</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if(v1&gt;v3)</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lcd.print("B wins by");</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lcd.print(v2-v1);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votes");</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r>
                        <a:rPr lang="en-US" sz="1800">
                          <a:solidFill>
                            <a:schemeClr val="tx1"/>
                          </a:solidFill>
                          <a:effectLst>
                            <a:outerShdw blurRad="38100" dist="19050" dir="2700000" algn="tl" rotWithShape="0">
                              <a:schemeClr val="dk1">
                                <a:alpha val="40000"/>
                              </a:schemeClr>
                            </a:outerShdw>
                          </a:effectLst>
                          <a:sym typeface="+mn-ea"/>
                        </a:rPr>
                        <a:t>  else</a:t>
                      </a:r>
                      <a:endParaRPr lang="en-US" sz="1800">
                        <a:solidFill>
                          <a:schemeClr val="tx1"/>
                        </a:solidFill>
                        <a:effectLst>
                          <a:outerShdw blurRad="38100" dist="19050" dir="2700000" algn="tl" rotWithShape="0">
                            <a:schemeClr val="dk1">
                              <a:alpha val="40000"/>
                            </a:schemeClr>
                          </a:outerShdw>
                        </a:effectLst>
                        <a:sym typeface="+mn-ea"/>
                      </a:endParaRPr>
                    </a:p>
                    <a:p>
                      <a:pPr>
                        <a:buNone/>
                      </a:pPr>
                      <a:r>
                        <a:rPr lang="en-US" sz="1800">
                          <a:solidFill>
                            <a:schemeClr val="tx1"/>
                          </a:solidFill>
                          <a:effectLst>
                            <a:outerShdw blurRad="38100" dist="19050" dir="2700000" algn="tl" rotWithShape="0">
                              <a:schemeClr val="dk1">
                                <a:alpha val="40000"/>
                              </a:schemeClr>
                            </a:outerShdw>
                          </a:effectLst>
                          <a:sym typeface="+mn-ea"/>
                        </a:rPr>
                        <a:t>          {</a:t>
                      </a:r>
                      <a:endParaRPr lang="en-US">
                        <a:solidFill>
                          <a:schemeClr val="tx1"/>
                        </a:solidFill>
                        <a:effectLst>
                          <a:outerShdw blurRad="38100" dist="19050" dir="2700000" algn="tl" rotWithShape="0">
                            <a:schemeClr val="dk1">
                              <a:alpha val="40000"/>
                            </a:schemeClr>
                          </a:outerShdw>
                        </a:effectLst>
                      </a:endParaRPr>
                    </a:p>
                  </a:txBody>
                  <a:tcPr>
                    <a:solidFill>
                      <a:srgbClr val="FFFFFF"/>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Table 1"/>
          <p:cNvGraphicFramePr/>
          <p:nvPr/>
        </p:nvGraphicFramePr>
        <p:xfrm>
          <a:off x="153035" y="161290"/>
          <a:ext cx="11834495" cy="6515735"/>
        </p:xfrm>
        <a:graphic>
          <a:graphicData uri="http://schemas.openxmlformats.org/drawingml/2006/table">
            <a:tbl>
              <a:tblPr firstRow="1" bandRow="1">
                <a:tableStyleId>{5C22544A-7EE6-4342-B048-85BDC9FD1C3A}</a:tableStyleId>
              </a:tblPr>
              <a:tblGrid>
                <a:gridCol w="5917565"/>
                <a:gridCol w="5916930"/>
              </a:tblGrid>
              <a:tr h="6515735">
                <a:tc>
                  <a:txBody>
                    <a:bodyPr/>
                    <a:p>
                      <a:pPr>
                        <a:buNone/>
                      </a:pPr>
                      <a:r>
                        <a:rPr lang="en-US">
                          <a:solidFill>
                            <a:schemeClr val="tx1"/>
                          </a:solidFill>
                          <a:effectLst>
                            <a:outerShdw blurRad="38100" dist="19050" dir="2700000" algn="tl" rotWithShape="0">
                              <a:schemeClr val="dk1">
                                <a:alpha val="40000"/>
                              </a:schemeClr>
                            </a:outerShdw>
                          </a:effectLst>
                        </a:rPr>
                        <a:t>              if(v2&gt;v3)</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lcd.print("B wins by");</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lcd.print(v2-v3);</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votes");</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if(v2&lt;v3)</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lcd.print("C wins by");</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lcd.print(v3-v2);</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votes");</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txBody>
                  <a:tcPr>
                    <a:solidFill>
                      <a:srgbClr val="FFFFFF"/>
                    </a:solidFill>
                  </a:tcPr>
                </a:tc>
                <a:tc>
                  <a:txBody>
                    <a:bodyPr/>
                    <a:p>
                      <a:pPr>
                        <a:buNone/>
                      </a:pPr>
                      <a:r>
                        <a:rPr lang="en-US">
                          <a:solidFill>
                            <a:schemeClr val="tx1"/>
                          </a:solidFill>
                          <a:effectLst>
                            <a:outerShdw blurRad="38100" dist="25400" dir="5400000" algn="ctr" rotWithShape="0">
                              <a:srgbClr val="6E747A">
                                <a:alpha val="43000"/>
                              </a:srgbClr>
                            </a:outerShdw>
                          </a:effectLst>
                        </a:rPr>
                        <a:t>    void loop()</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if(digitalRead(a)==LOW &amp;&amp; cflag==0) </a:t>
                      </a:r>
                      <a:r>
                        <a:rPr lang="en-US">
                          <a:solidFill>
                            <a:schemeClr val="accent1"/>
                          </a:solidFill>
                          <a:effectLst>
                            <a:outerShdw blurRad="38100" dist="25400" dir="5400000" algn="ctr" rotWithShape="0">
                              <a:srgbClr val="6E747A">
                                <a:alpha val="43000"/>
                              </a:srgbClr>
                            </a:outerShdw>
                          </a:effectLst>
                        </a:rPr>
                        <a:t>// if party A button is pressed</a:t>
                      </a:r>
                      <a:endParaRPr lang="en-US">
                        <a:solidFill>
                          <a:schemeClr val="accent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v1=v1+1;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EEPROM.write(1,v1);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lcd.clear();</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lcd.print("Vote received...");</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  Thank You!!");</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delay(1500);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rpt();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if(digitalRead(b)==LOW &amp;&amp; cflag==0) </a:t>
                      </a:r>
                      <a:r>
                        <a:rPr lang="en-US">
                          <a:solidFill>
                            <a:schemeClr val="accent1"/>
                          </a:solidFill>
                          <a:effectLst>
                            <a:outerShdw blurRad="38100" dist="25400" dir="5400000" algn="ctr" rotWithShape="0">
                              <a:srgbClr val="6E747A">
                                <a:alpha val="43000"/>
                              </a:srgbClr>
                            </a:outerShdw>
                          </a:effectLst>
                        </a:rPr>
                        <a:t>// if party B button is pressed</a:t>
                      </a:r>
                      <a:endParaRPr lang="en-US">
                        <a:solidFill>
                          <a:schemeClr val="accent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v2=v2+1;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EEPROM.write(2,v2);</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lcd.clear()</a:t>
                      </a:r>
                      <a:r>
                        <a:rPr lang="en-IN" altLang="en-US">
                          <a:solidFill>
                            <a:schemeClr val="tx1"/>
                          </a:solidFill>
                          <a:effectLst>
                            <a:outerShdw blurRad="38100" dist="25400" dir="5400000" algn="ctr" rotWithShape="0">
                              <a:srgbClr val="6E747A">
                                <a:alpha val="43000"/>
                              </a:srgbClr>
                            </a:outerShdw>
                          </a:effectLst>
                        </a:rPr>
                        <a:t>;</a:t>
                      </a:r>
                      <a:endParaRPr lang="en-IN" altLang="en-US">
                        <a:solidFill>
                          <a:schemeClr val="tx1"/>
                        </a:solidFill>
                        <a:effectLst>
                          <a:outerShdw blurRad="38100" dist="25400" dir="5400000" algn="ctr" rotWithShape="0">
                            <a:srgbClr val="6E747A">
                              <a:alpha val="43000"/>
                            </a:srgbClr>
                          </a:outerShdw>
                        </a:effectLst>
                      </a:endParaRPr>
                    </a:p>
                  </a:txBody>
                  <a:tcPr>
                    <a:solidFill>
                      <a:srgbClr val="FFFFFF"/>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err="1">
                <a:solidFill>
                  <a:srgbClr val="000000"/>
                </a:solidFill>
                <a:latin typeface="Calibri" panose="020F0502020204030204" charset="0"/>
              </a:rPr>
              <a:t>Introdu</a:t>
            </a:r>
            <a:r>
              <a:rPr lang="en-IN" altLang="en-US" sz="3200" b="1" dirty="0" err="1">
                <a:solidFill>
                  <a:srgbClr val="000000"/>
                </a:solidFill>
                <a:latin typeface="Calibri" panose="020F0502020204030204" charset="0"/>
              </a:rPr>
              <a:t>c</a:t>
            </a:r>
            <a:r>
              <a:rPr lang="en-US" sz="3200" b="1" dirty="0" err="1">
                <a:solidFill>
                  <a:srgbClr val="000000"/>
                </a:solidFill>
                <a:latin typeface="Calibri" panose="020F0502020204030204" charset="0"/>
              </a:rPr>
              <a:t>tion</a:t>
            </a:r>
            <a:r>
              <a:rPr lang="en-US" sz="3200" dirty="0">
                <a:solidFill>
                  <a:srgbClr val="000000"/>
                </a:solidFill>
                <a:latin typeface="Calibri Light" panose="020F0302020204030204"/>
              </a:rPr>
              <a:t>:</a:t>
            </a:r>
            <a:endParaRPr lang="en-US" sz="3200" dirty="0">
              <a:latin typeface="Calibri Light" panose="020F0302020204030204"/>
            </a:endParaRPr>
          </a:p>
        </p:txBody>
      </p:sp>
      <p:sp>
        <p:nvSpPr>
          <p:cNvPr id="3" name="Content Placeholder 2"/>
          <p:cNvSpPr>
            <a:spLocks noGrp="1"/>
          </p:cNvSpPr>
          <p:nvPr>
            <p:ph idx="1"/>
          </p:nvPr>
        </p:nvSpPr>
        <p:spPr/>
        <p:txBody>
          <a:bodyPr vert="horz" lIns="91440" tIns="45720" rIns="91440" bIns="45720" rtlCol="0" anchor="t">
            <a:normAutofit/>
          </a:bodyPr>
          <a:lstStyle/>
          <a:p>
            <a:pPr marL="0" indent="0">
              <a:buNone/>
            </a:pPr>
            <a:r>
              <a:rPr lang="en-US" dirty="0">
                <a:solidFill>
                  <a:schemeClr val="tx1"/>
                </a:solidFill>
                <a:latin typeface="Calibri" panose="020F0502020204030204" charset="0"/>
              </a:rPr>
              <a:t>Our main idea is to implement an EVM(Electronic Voting Machine) using an Arduino UNO to store, calculate and display the result of the votes casted by people. Key Features of the EVM are listed as follows:</a:t>
            </a:r>
            <a:endParaRPr lang="en-US" dirty="0">
              <a:solidFill>
                <a:schemeClr val="tx1"/>
              </a:solidFill>
              <a:latin typeface="Calibri" panose="020F0502020204030204" charset="0"/>
            </a:endParaRPr>
          </a:p>
          <a:p>
            <a:r>
              <a:rPr lang="en-US" dirty="0">
                <a:solidFill>
                  <a:schemeClr val="tx1"/>
                </a:solidFill>
                <a:latin typeface="Calibri" panose="020F0502020204030204" charset="0"/>
              </a:rPr>
              <a:t> Every step of polling operation is under control of the supervisor.</a:t>
            </a:r>
            <a:endParaRPr lang="en-US" dirty="0">
              <a:solidFill>
                <a:schemeClr val="tx1"/>
              </a:solidFill>
              <a:latin typeface="Calibri" panose="020F0502020204030204" charset="0"/>
            </a:endParaRPr>
          </a:p>
          <a:p>
            <a:r>
              <a:rPr lang="en-US" dirty="0">
                <a:solidFill>
                  <a:schemeClr val="tx1"/>
                </a:solidFill>
                <a:latin typeface="Calibri" panose="020F0502020204030204" charset="0"/>
              </a:rPr>
              <a:t> Password enabled security system. </a:t>
            </a:r>
            <a:endParaRPr lang="en-US" dirty="0">
              <a:solidFill>
                <a:schemeClr val="tx1"/>
              </a:solidFill>
              <a:latin typeface="Calibri" panose="020F0502020204030204" charset="0"/>
            </a:endParaRPr>
          </a:p>
          <a:p>
            <a:r>
              <a:rPr lang="en-US" dirty="0">
                <a:solidFill>
                  <a:schemeClr val="tx1"/>
                </a:solidFill>
                <a:latin typeface="Calibri" panose="020F0502020204030204" charset="0"/>
              </a:rPr>
              <a:t> Poll results can be obtained instantly.</a:t>
            </a:r>
            <a:endParaRPr lang="en-US" dirty="0">
              <a:solidFill>
                <a:schemeClr val="tx1"/>
              </a:solidFill>
              <a:latin typeface="Calibri" panose="020F0502020204030204" charset="0"/>
            </a:endParaRPr>
          </a:p>
          <a:p>
            <a:r>
              <a:rPr lang="en-US" dirty="0">
                <a:solidFill>
                  <a:schemeClr val="tx1"/>
                </a:solidFill>
                <a:latin typeface="Calibri" panose="020F0502020204030204" charset="0"/>
              </a:rPr>
              <a:t> Voter will be aware of the candidate he is voting for.</a:t>
            </a:r>
            <a:endParaRPr lang="en-US" dirty="0">
              <a:solidFill>
                <a:schemeClr val="tx1"/>
              </a:solidFill>
              <a:latin typeface="Calibri" panose="020F050202020403020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Table 1"/>
          <p:cNvGraphicFramePr/>
          <p:nvPr/>
        </p:nvGraphicFramePr>
        <p:xfrm>
          <a:off x="254000" y="261620"/>
          <a:ext cx="11712575" cy="6476365"/>
        </p:xfrm>
        <a:graphic>
          <a:graphicData uri="http://schemas.openxmlformats.org/drawingml/2006/table">
            <a:tbl>
              <a:tblPr firstRow="1" bandRow="1">
                <a:tableStyleId>{5C22544A-7EE6-4342-B048-85BDC9FD1C3A}</a:tableStyleId>
              </a:tblPr>
              <a:tblGrid>
                <a:gridCol w="5856605"/>
                <a:gridCol w="5855970"/>
              </a:tblGrid>
              <a:tr h="6476365">
                <a:tc>
                  <a:txBody>
                    <a:bodyPr/>
                    <a:p>
                      <a:pPr>
                        <a:buNone/>
                      </a:pPr>
                      <a:r>
                        <a:rPr lang="en-US">
                          <a:solidFill>
                            <a:schemeClr val="tx1"/>
                          </a:solidFill>
                          <a:effectLst>
                            <a:outerShdw blurRad="38100" dist="25400" dir="5400000" algn="ctr" rotWithShape="0">
                              <a:srgbClr val="6E747A">
                                <a:alpha val="43000"/>
                              </a:srgbClr>
                            </a:outerShdw>
                          </a:effectLst>
                        </a:rPr>
                        <a:t>        lcd.setCursor(0,0);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lcd.print("Vote received...");</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  Thank You!!");</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delay(1500);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rpt();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if(digitalRead(c)==LOW &amp;&amp; cflag==0)</a:t>
                      </a:r>
                      <a:r>
                        <a:rPr lang="en-US">
                          <a:solidFill>
                            <a:schemeClr val="accent1"/>
                          </a:solidFill>
                          <a:effectLst>
                            <a:outerShdw blurRad="38100" dist="25400" dir="5400000" algn="ctr" rotWithShape="0">
                              <a:srgbClr val="6E747A">
                                <a:alpha val="43000"/>
                              </a:srgbClr>
                            </a:outerShdw>
                          </a:effectLst>
                        </a:rPr>
                        <a:t> // if party C button is pressed</a:t>
                      </a:r>
                      <a:endParaRPr lang="en-US">
                        <a:solidFill>
                          <a:schemeClr val="accent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v3=v3+1;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EEPROM.write(3,v3);</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lcd.clear();</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lcd.print("Vote received...");</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  Thank You!!");</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delay(1500);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rpt();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r>
                        <a:rPr lang="en-US">
                          <a:solidFill>
                            <a:schemeClr val="accent1"/>
                          </a:solidFill>
                          <a:effectLst>
                            <a:outerShdw blurRad="38100" dist="25400" dir="5400000" algn="ctr" rotWithShape="0">
                              <a:srgbClr val="6E747A">
                                <a:alpha val="43000"/>
                              </a:srgbClr>
                            </a:outerShdw>
                          </a:effectLst>
                        </a:rPr>
                        <a:t>// if total button is pressed but close button was not pressed earlie</a:t>
                      </a:r>
                      <a:r>
                        <a:rPr lang="en-IN" altLang="en-US">
                          <a:solidFill>
                            <a:schemeClr val="accent1"/>
                          </a:solidFill>
                          <a:effectLst>
                            <a:outerShdw blurRad="38100" dist="25400" dir="5400000" algn="ctr" rotWithShape="0">
                              <a:srgbClr val="6E747A">
                                <a:alpha val="43000"/>
                              </a:srgbClr>
                            </a:outerShdw>
                          </a:effectLst>
                        </a:rPr>
                        <a:t>r</a:t>
                      </a:r>
                      <a:endParaRPr lang="en-IN" altLang="en-US">
                        <a:solidFill>
                          <a:schemeClr val="accent1"/>
                        </a:solidFill>
                        <a:effectLst>
                          <a:outerShdw blurRad="38100" dist="25400" dir="5400000" algn="ctr" rotWithShape="0">
                            <a:srgbClr val="6E747A">
                              <a:alpha val="43000"/>
                            </a:srgbClr>
                          </a:outerShdw>
                        </a:effectLst>
                      </a:endParaRPr>
                    </a:p>
                  </a:txBody>
                  <a:tcPr>
                    <a:solidFill>
                      <a:srgbClr val="FFFFFF"/>
                    </a:solidFill>
                  </a:tcPr>
                </a:tc>
                <a:tc>
                  <a:txBody>
                    <a:bodyPr/>
                    <a:p>
                      <a:pPr>
                        <a:buNone/>
                      </a:pPr>
                      <a:r>
                        <a:rPr lang="en-US">
                          <a:solidFill>
                            <a:schemeClr val="tx1"/>
                          </a:solidFill>
                          <a:effectLst>
                            <a:outerShdw blurRad="38100" dist="25400" dir="5400000" algn="ctr" rotWithShape="0">
                              <a:srgbClr val="6E747A">
                                <a:alpha val="43000"/>
                              </a:srgbClr>
                            </a:outerShdw>
                          </a:effectLst>
                        </a:rPr>
                        <a:t>      if(digitalRead(total)==LOW &amp;&amp; cflag==0)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v=v1+v2+v3;</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lcd.clear();</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lcd.print("Total votes:");</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delay(2000);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rpt();</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if(digitalRead(closed)==LOW) </a:t>
                      </a:r>
                      <a:r>
                        <a:rPr lang="en-US">
                          <a:solidFill>
                            <a:schemeClr val="accent1"/>
                          </a:solidFill>
                          <a:effectLst>
                            <a:outerShdw blurRad="38100" dist="25400" dir="5400000" algn="ctr" rotWithShape="0">
                              <a:srgbClr val="6E747A">
                                <a:alpha val="43000"/>
                              </a:srgbClr>
                            </a:outerShdw>
                          </a:effectLst>
                        </a:rPr>
                        <a:t>// if close button is pressed</a:t>
                      </a:r>
                      <a:endParaRPr lang="en-US">
                        <a:solidFill>
                          <a:schemeClr val="accent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cflag=1;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EEPROM.write(0,cflag);</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lcd.clear();</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lcd.print("Voting Closed!!!");</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v=v1+v2+v3;</a:t>
                      </a:r>
                      <a:endParaRPr lang="en-US">
                        <a:solidFill>
                          <a:schemeClr val="tx1"/>
                        </a:solidFill>
                        <a:effectLst>
                          <a:outerShdw blurRad="38100" dist="25400" dir="5400000" algn="ctr" rotWithShape="0">
                            <a:srgbClr val="6E747A">
                              <a:alpha val="43000"/>
                            </a:srgbClr>
                          </a:outerShdw>
                        </a:effectLst>
                      </a:endParaRPr>
                    </a:p>
                  </a:txBody>
                  <a:tcPr>
                    <a:solidFill>
                      <a:srgbClr val="FFFFFF"/>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Table 1"/>
          <p:cNvGraphicFramePr/>
          <p:nvPr/>
        </p:nvGraphicFramePr>
        <p:xfrm>
          <a:off x="183515" y="109855"/>
          <a:ext cx="11833860" cy="6646545"/>
        </p:xfrm>
        <a:graphic>
          <a:graphicData uri="http://schemas.openxmlformats.org/drawingml/2006/table">
            <a:tbl>
              <a:tblPr firstRow="1" bandRow="1">
                <a:tableStyleId>{5C22544A-7EE6-4342-B048-85BDC9FD1C3A}</a:tableStyleId>
              </a:tblPr>
              <a:tblGrid>
                <a:gridCol w="5917565"/>
                <a:gridCol w="5916295"/>
              </a:tblGrid>
              <a:tr h="6646545">
                <a:tc>
                  <a:txBody>
                    <a:bodyPr/>
                    <a:p>
                      <a:pPr>
                        <a:buNone/>
                      </a:pPr>
                      <a:r>
                        <a:rPr lang="en-US">
                          <a:solidFill>
                            <a:schemeClr val="tx1"/>
                          </a:solidFill>
                          <a:effectLst>
                            <a:outerShdw blurRad="38100" dist="25400" dir="5400000" algn="ctr" rotWithShape="0">
                              <a:srgbClr val="6E747A">
                                <a:alpha val="43000"/>
                              </a:srgbClr>
                            </a:outerShdw>
                          </a:effectLst>
                        </a:rPr>
                        <a:t>        lcd.print(" Total Votes:");</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while(digitalRead(result)==HIGH);</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r>
                        <a:rPr lang="en-US">
                          <a:solidFill>
                            <a:schemeClr val="accent5"/>
                          </a:solidFill>
                          <a:effectLst>
                            <a:outerShdw blurRad="38100" dist="25400" dir="5400000" algn="ctr" rotWithShape="0">
                              <a:srgbClr val="6E747A">
                                <a:alpha val="43000"/>
                              </a:srgbClr>
                            </a:outerShdw>
                          </a:effectLst>
                        </a:rPr>
                        <a:t> // if result button is pressed after the close button was pressed</a:t>
                      </a:r>
                      <a:endParaRPr lang="en-US">
                        <a:solidFill>
                          <a:schemeClr val="accent5"/>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if(digitalRead(result)==LOW &amp;&amp; cflag==1)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lcd.clear();</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lcd.print("A:");</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lcd.setCursor(7,0);</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lcd.print("B:");</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lcd.print(v2);</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lcd.setCursor(0,1);</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lcd.print("C:");</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lcd.print(v3);</a:t>
                      </a: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delay(3000);</a:t>
                      </a:r>
                      <a:endParaRPr lang="en-US">
                        <a:solidFill>
                          <a:schemeClr val="tx1"/>
                        </a:solidFill>
                        <a:effectLst>
                          <a:outerShdw blurRad="38100" dist="25400" dir="5400000" algn="ctr" rotWithShape="0">
                            <a:srgbClr val="6E747A">
                              <a:alpha val="43000"/>
                            </a:srgbClr>
                          </a:outerShdw>
                        </a:effectLst>
                      </a:endParaRPr>
                    </a:p>
                    <a:p>
                      <a:pPr>
                        <a:buNone/>
                      </a:pPr>
                      <a:endParaRPr lang="en-US">
                        <a:solidFill>
                          <a:schemeClr val="tx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a:t>
                      </a:r>
                      <a:r>
                        <a:rPr lang="en-US">
                          <a:solidFill>
                            <a:schemeClr val="accent1"/>
                          </a:solidFill>
                          <a:effectLst>
                            <a:outerShdw blurRad="38100" dist="25400" dir="5400000" algn="ctr" rotWithShape="0">
                              <a:srgbClr val="6E747A">
                                <a:alpha val="43000"/>
                              </a:srgbClr>
                            </a:outerShdw>
                          </a:effectLst>
                        </a:rPr>
                        <a:t>        // logic for result of voting process</a:t>
                      </a:r>
                      <a:endParaRPr lang="en-US">
                        <a:solidFill>
                          <a:schemeClr val="accent1"/>
                        </a:solidFill>
                        <a:effectLst>
                          <a:outerShdw blurRad="38100" dist="25400" dir="5400000" algn="ctr" rotWithShape="0">
                            <a:srgbClr val="6E747A">
                              <a:alpha val="43000"/>
                            </a:srgbClr>
                          </a:outerShdw>
                        </a:effectLst>
                      </a:endParaRPr>
                    </a:p>
                    <a:p>
                      <a:pPr>
                        <a:buNone/>
                      </a:pPr>
                      <a:r>
                        <a:rPr lang="en-US">
                          <a:solidFill>
                            <a:schemeClr val="tx1"/>
                          </a:solidFill>
                          <a:effectLst>
                            <a:outerShdw blurRad="38100" dist="25400" dir="5400000" algn="ctr" rotWithShape="0">
                              <a:srgbClr val="6E747A">
                                <a:alpha val="43000"/>
                              </a:srgbClr>
                            </a:outerShdw>
                          </a:effectLst>
                        </a:rPr>
                        <a:t>        if(v1==v2 &amp;&amp; v2==v3)</a:t>
                      </a:r>
                      <a:endParaRPr lang="en-US">
                        <a:solidFill>
                          <a:schemeClr val="tx1"/>
                        </a:solidFill>
                        <a:effectLst>
                          <a:outerShdw blurRad="38100" dist="25400" dir="5400000" algn="ctr" rotWithShape="0">
                            <a:srgbClr val="6E747A">
                              <a:alpha val="43000"/>
                            </a:srgbClr>
                          </a:outerShdw>
                        </a:effectLst>
                      </a:endParaRPr>
                    </a:p>
                  </a:txBody>
                  <a:tcPr>
                    <a:solidFill>
                      <a:srgbClr val="FFFFFF"/>
                    </a:solidFill>
                  </a:tcPr>
                </a:tc>
                <a:tc>
                  <a:txBody>
                    <a:bodyPr/>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Result Tied!!!");</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delay(3000);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if(v1==v2 &amp;&amp; v1&gt;v3)</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lcd.print("Tie b/w A and B");</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delay(3000);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if(v2==v3 &amp;&amp; v2&gt;v1)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lcd.print("Tie b/w B and C");</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delay(3000);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if(v1==v3 &amp;&amp; v1&gt;v2)</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txBody>
                  <a:tcPr>
                    <a:solidFill>
                      <a:srgbClr val="FFFFFF"/>
                    </a:solidFill>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Table 1"/>
          <p:cNvGraphicFramePr/>
          <p:nvPr/>
        </p:nvGraphicFramePr>
        <p:xfrm>
          <a:off x="182880" y="68580"/>
          <a:ext cx="11804650" cy="6699885"/>
        </p:xfrm>
        <a:graphic>
          <a:graphicData uri="http://schemas.openxmlformats.org/drawingml/2006/table">
            <a:tbl>
              <a:tblPr firstRow="1" bandRow="1">
                <a:tableStyleId>{5C22544A-7EE6-4342-B048-85BDC9FD1C3A}</a:tableStyleId>
              </a:tblPr>
              <a:tblGrid>
                <a:gridCol w="5902325"/>
                <a:gridCol w="5902325"/>
              </a:tblGrid>
              <a:tr h="6699885">
                <a:tc>
                  <a:txBody>
                    <a:bodyPr/>
                    <a:p>
                      <a:pPr>
                        <a:buNone/>
                      </a:pPr>
                      <a:r>
                        <a:rPr lang="en-US">
                          <a:solidFill>
                            <a:schemeClr val="tx1"/>
                          </a:solidFill>
                          <a:effectLst>
                            <a:outerShdw blurRad="38100" dist="19050" dir="2700000" algn="tl" rotWithShape="0">
                              <a:schemeClr val="dk1">
                                <a:alpha val="40000"/>
                              </a:schemeClr>
                            </a:outerShdw>
                          </a:effectLst>
                        </a:rPr>
                        <a:t>        if(v1==v3 &amp;&amp; v1&gt;v2)</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lcd.print("Tie b/w A and C");</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delay(3000);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if(v1&gt;v2)</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if(v1&gt;v3)</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Party A wins!!!");</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delay(3000);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votedifference();</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 </a:t>
                      </a:r>
                      <a:endParaRPr lang="en-US">
                        <a:solidFill>
                          <a:schemeClr val="tx1"/>
                        </a:solidFill>
                        <a:effectLst>
                          <a:outerShdw blurRad="38100" dist="19050" dir="2700000" algn="tl" rotWithShape="0">
                            <a:schemeClr val="dk1">
                              <a:alpha val="40000"/>
                            </a:schemeClr>
                          </a:outerShdw>
                        </a:effectLst>
                      </a:endParaRPr>
                    </a:p>
                    <a:p>
                      <a:pPr>
                        <a:buNone/>
                      </a:pP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else if(v3&gt;v1)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Party C wins!!!");</a:t>
                      </a:r>
                      <a:endParaRPr lang="en-US">
                        <a:solidFill>
                          <a:schemeClr val="tx1"/>
                        </a:solidFill>
                        <a:effectLst>
                          <a:outerShdw blurRad="38100" dist="19050" dir="2700000" algn="tl" rotWithShape="0">
                            <a:schemeClr val="dk1">
                              <a:alpha val="40000"/>
                            </a:schemeClr>
                          </a:outerShdw>
                        </a:effectLst>
                      </a:endParaRPr>
                    </a:p>
                  </a:txBody>
                  <a:tcPr>
                    <a:solidFill>
                      <a:srgbClr val="FFFFFF"/>
                    </a:solidFill>
                  </a:tcPr>
                </a:tc>
                <a:tc>
                  <a:txBody>
                    <a:bodyPr/>
                    <a:p>
                      <a:pPr>
                        <a:buNone/>
                      </a:pPr>
                      <a:r>
                        <a:rPr lang="en-US">
                          <a:solidFill>
                            <a:schemeClr val="tx1"/>
                          </a:solidFill>
                          <a:effectLst>
                            <a:outerShdw blurRad="38100" dist="19050" dir="2700000" algn="tl" rotWithShape="0">
                              <a:schemeClr val="dk1">
                                <a:alpha val="40000"/>
                              </a:schemeClr>
                            </a:outerShdw>
                          </a:effectLst>
                        </a:rPr>
                        <a:t>            delay(3000);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votedifference();</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else</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if(v2&gt;v3 &amp;&amp; v1!=v2)</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Party B wins!!!");</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delay(3000);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votedifference();</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else if(v3&gt;v2)</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Party C wins!!!");</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delay(3000);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votedifference();</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txBody>
                  <a:tcPr>
                    <a:solidFill>
                      <a:srgbClr val="FFFFFF"/>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Table 1"/>
          <p:cNvGraphicFramePr/>
          <p:nvPr/>
        </p:nvGraphicFramePr>
        <p:xfrm>
          <a:off x="182880" y="190500"/>
          <a:ext cx="11804015" cy="6436360"/>
        </p:xfrm>
        <a:graphic>
          <a:graphicData uri="http://schemas.openxmlformats.org/drawingml/2006/table">
            <a:tbl>
              <a:tblPr firstRow="1" bandRow="1">
                <a:tableStyleId>{5C22544A-7EE6-4342-B048-85BDC9FD1C3A}</a:tableStyleId>
              </a:tblPr>
              <a:tblGrid>
                <a:gridCol w="5902325"/>
                <a:gridCol w="5901690"/>
              </a:tblGrid>
              <a:tr h="6436360">
                <a:tc>
                  <a:txBody>
                    <a:bodyPr/>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if(digitalRead(clearbutton)==LOW) </a:t>
                      </a:r>
                      <a:r>
                        <a:rPr lang="en-US">
                          <a:solidFill>
                            <a:schemeClr val="accent5"/>
                          </a:solidFill>
                          <a:effectLst>
                            <a:outerShdw blurRad="38100" dist="19050" dir="2700000" algn="tl" rotWithShape="0">
                              <a:schemeClr val="dk1">
                                <a:alpha val="40000"/>
                              </a:schemeClr>
                            </a:outerShdw>
                          </a:effectLst>
                        </a:rPr>
                        <a:t>// if clear button is pressed</a:t>
                      </a:r>
                      <a:endParaRPr lang="en-US">
                        <a:solidFill>
                          <a:schemeClr val="accent5"/>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for (int i = 0; i &lt; 512; i++)</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EEPROM.write(i, 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v1=0;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v2=0;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v3=0;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cflag=0;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Memory Cleared");</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lcd.setCursor(0,1);</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  ");</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delay(3000);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lcd.clear();</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lcd.setCursor(0,0);</a:t>
                      </a:r>
                      <a:endParaRPr lang="en-US">
                        <a:solidFill>
                          <a:schemeClr val="tx1"/>
                        </a:solidFill>
                        <a:effectLst>
                          <a:outerShdw blurRad="38100" dist="19050" dir="2700000" algn="tl" rotWithShape="0">
                            <a:schemeClr val="dk1">
                              <a:alpha val="40000"/>
                            </a:schemeClr>
                          </a:outerShdw>
                        </a:effectLst>
                      </a:endParaRPr>
                    </a:p>
                    <a:p>
                      <a:pPr>
                        <a:buNone/>
                      </a:pPr>
                      <a:r>
                        <a:rPr lang="en-US">
                          <a:solidFill>
                            <a:schemeClr val="tx1"/>
                          </a:solidFill>
                          <a:effectLst>
                            <a:outerShdw blurRad="38100" dist="19050" dir="2700000" algn="tl" rotWithShape="0">
                              <a:schemeClr val="dk1">
                                <a:alpha val="40000"/>
                              </a:schemeClr>
                            </a:outerShdw>
                          </a:effectLst>
                        </a:rPr>
                        <a:t>      lcd.print("  Press button");</a:t>
                      </a:r>
                      <a:endParaRPr lang="en-US">
                        <a:solidFill>
                          <a:schemeClr val="tx1"/>
                        </a:solidFill>
                        <a:effectLst>
                          <a:outerShdw blurRad="38100" dist="19050" dir="2700000" algn="tl" rotWithShape="0">
                            <a:schemeClr val="dk1">
                              <a:alpha val="40000"/>
                            </a:schemeClr>
                          </a:outerShdw>
                        </a:effectLst>
                      </a:endParaRPr>
                    </a:p>
                  </a:txBody>
                  <a:tcPr>
                    <a:solidFill>
                      <a:srgbClr val="FFFFFF"/>
                    </a:solidFill>
                  </a:tcPr>
                </a:tc>
                <a:tc>
                  <a:txBody>
                    <a:bodyPr/>
                    <a:p>
                      <a:pPr>
                        <a:buNone/>
                      </a:pPr>
                      <a:r>
                        <a:rPr lang="en-US" sz="1800">
                          <a:solidFill>
                            <a:schemeClr val="tx1"/>
                          </a:solidFill>
                          <a:effectLst>
                            <a:outerShdw blurRad="38100" dist="19050" dir="2700000" algn="tl" rotWithShape="0">
                              <a:schemeClr val="dk1">
                                <a:alpha val="40000"/>
                              </a:schemeClr>
                            </a:outerShdw>
                          </a:effectLst>
                          <a:sym typeface="+mn-ea"/>
                        </a:rPr>
                        <a:t>  lcd.setCursor(0,1);</a:t>
                      </a:r>
                      <a:endParaRPr lang="en-US" sz="1800">
                        <a:solidFill>
                          <a:schemeClr val="tx1"/>
                        </a:solidFill>
                        <a:effectLst>
                          <a:outerShdw blurRad="38100" dist="19050" dir="2700000" algn="tl" rotWithShape="0">
                            <a:schemeClr val="dk1">
                              <a:alpha val="40000"/>
                            </a:schemeClr>
                          </a:outerShdw>
                        </a:effectLst>
                        <a:sym typeface="+mn-ea"/>
                      </a:endParaRPr>
                    </a:p>
                    <a:p>
                      <a:pPr>
                        <a:buNone/>
                      </a:pPr>
                      <a:r>
                        <a:rPr lang="en-US" sz="1800">
                          <a:solidFill>
                            <a:schemeClr val="tx1"/>
                          </a:solidFill>
                          <a:effectLst>
                            <a:outerShdw blurRad="38100" dist="19050" dir="2700000" algn="tl" rotWithShape="0">
                              <a:schemeClr val="dk1">
                                <a:alpha val="40000"/>
                              </a:schemeClr>
                            </a:outerShdw>
                          </a:effectLst>
                          <a:sym typeface="+mn-ea"/>
                        </a:rPr>
                        <a:t>      lcd.print("   to vote...");</a:t>
                      </a:r>
                      <a:endParaRPr lang="en-US" sz="1800">
                        <a:solidFill>
                          <a:schemeClr val="tx1"/>
                        </a:solidFill>
                        <a:effectLst>
                          <a:outerShdw blurRad="38100" dist="19050" dir="2700000" algn="tl" rotWithShape="0">
                            <a:schemeClr val="dk1">
                              <a:alpha val="40000"/>
                            </a:schemeClr>
                          </a:outerShdw>
                        </a:effectLst>
                        <a:sym typeface="+mn-ea"/>
                      </a:endParaRPr>
                    </a:p>
                    <a:p>
                      <a:pPr>
                        <a:buNone/>
                      </a:pPr>
                      <a:r>
                        <a:rPr lang="en-US" sz="1800">
                          <a:solidFill>
                            <a:schemeClr val="tx1"/>
                          </a:solidFill>
                          <a:effectLst>
                            <a:outerShdw blurRad="38100" dist="19050" dir="2700000" algn="tl" rotWithShape="0">
                              <a:schemeClr val="dk1">
                                <a:alpha val="40000"/>
                              </a:schemeClr>
                            </a:outerShdw>
                          </a:effectLst>
                          <a:sym typeface="+mn-ea"/>
                        </a:rPr>
                        <a:t>    }</a:t>
                      </a:r>
                      <a:endParaRPr lang="en-US" sz="1800">
                        <a:solidFill>
                          <a:schemeClr val="tx1"/>
                        </a:solidFill>
                        <a:effectLst>
                          <a:outerShdw blurRad="38100" dist="19050" dir="2700000" algn="tl" rotWithShape="0">
                            <a:schemeClr val="dk1">
                              <a:alpha val="40000"/>
                            </a:schemeClr>
                          </a:outerShdw>
                        </a:effectLst>
                        <a:sym typeface="+mn-ea"/>
                      </a:endParaRPr>
                    </a:p>
                    <a:p>
                      <a:pPr>
                        <a:buNone/>
                      </a:pPr>
                      <a:r>
                        <a:rPr lang="en-US" sz="1800">
                          <a:solidFill>
                            <a:schemeClr val="tx1"/>
                          </a:solidFill>
                          <a:effectLst>
                            <a:outerShdw blurRad="38100" dist="19050" dir="2700000" algn="tl" rotWithShape="0">
                              <a:schemeClr val="dk1">
                                <a:alpha val="40000"/>
                              </a:schemeClr>
                            </a:outerShdw>
                          </a:effectLst>
                          <a:sym typeface="+mn-ea"/>
                        </a:rPr>
                        <a:t>  }</a:t>
                      </a:r>
                      <a:endParaRPr lang="en-US" sz="1800">
                        <a:solidFill>
                          <a:schemeClr val="tx1"/>
                        </a:solidFill>
                        <a:effectLst>
                          <a:outerShdw blurRad="38100" dist="19050" dir="2700000" algn="tl" rotWithShape="0">
                            <a:schemeClr val="dk1">
                              <a:alpha val="40000"/>
                            </a:schemeClr>
                          </a:outerShdw>
                        </a:effectLst>
                        <a:sym typeface="+mn-ea"/>
                      </a:endParaRPr>
                    </a:p>
                    <a:p>
                      <a:pPr>
                        <a:buNone/>
                      </a:pPr>
                      <a:endParaRPr lang="en-US"/>
                    </a:p>
                  </a:txBody>
                  <a:tcPr>
                    <a:solidFill>
                      <a:schemeClr val="bg1"/>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7411"/>
            <a:ext cx="10515600" cy="520319"/>
          </a:xfrm>
        </p:spPr>
        <p:txBody>
          <a:bodyPr>
            <a:normAutofit fontScale="90000"/>
          </a:bodyPr>
          <a:lstStyle/>
          <a:p>
            <a:r>
              <a:rPr lang="en-US" sz="3200" b="1" dirty="0">
                <a:latin typeface="Calibri" panose="020F0502020204030204" charset="0"/>
                <a:sym typeface="+mn-ea"/>
              </a:rPr>
              <a:t>Future Scope:</a:t>
            </a:r>
            <a:endParaRPr lang="en-IN" altLang="en-US" sz="3200" b="1" dirty="0">
              <a:latin typeface="Calibri" panose="020F0502020204030204" charset="0"/>
            </a:endParaRPr>
          </a:p>
        </p:txBody>
      </p:sp>
      <p:sp>
        <p:nvSpPr>
          <p:cNvPr id="3" name="Content Placeholder 2"/>
          <p:cNvSpPr>
            <a:spLocks noGrp="1"/>
          </p:cNvSpPr>
          <p:nvPr>
            <p:ph idx="1"/>
          </p:nvPr>
        </p:nvSpPr>
        <p:spPr>
          <a:xfrm>
            <a:off x="838200" y="1193800"/>
            <a:ext cx="10515600" cy="4840605"/>
          </a:xfrm>
        </p:spPr>
        <p:txBody>
          <a:bodyPr vert="horz" lIns="91440" tIns="45720" rIns="91440" bIns="45720" rtlCol="0" anchor="t">
            <a:normAutofit lnSpcReduction="20000"/>
          </a:bodyPr>
          <a:lstStyle/>
          <a:p>
            <a:pPr marL="0" indent="0">
              <a:buNone/>
            </a:pPr>
            <a:r>
              <a:rPr lang="en-US" dirty="0">
                <a:latin typeface="Calibri" panose="020F0502020204030204" charset="0"/>
              </a:rPr>
              <a:t> This project can be further extended in the following ways: </a:t>
            </a:r>
            <a:endParaRPr lang="en-US" dirty="0">
              <a:latin typeface="Calibri" panose="020F0502020204030204" charset="0"/>
            </a:endParaRPr>
          </a:p>
          <a:p>
            <a:r>
              <a:rPr lang="en-US" dirty="0">
                <a:latin typeface="Calibri" panose="020F0502020204030204" charset="0"/>
              </a:rPr>
              <a:t> Interfacing a GSM modem with the machine for sending SMS to the mobile phone numbers of all the participating candidates/parties so that they can also get to know the result of each and every voting machine instantly. </a:t>
            </a:r>
            <a:endParaRPr lang="en-US" dirty="0">
              <a:latin typeface="Calibri" panose="020F0502020204030204" charset="0"/>
            </a:endParaRPr>
          </a:p>
          <a:p>
            <a:r>
              <a:rPr lang="en-US" dirty="0">
                <a:latin typeface="Calibri" panose="020F0502020204030204" charset="0"/>
              </a:rPr>
              <a:t> A timer could be included, which could automatically end the voting after specified duration of time. </a:t>
            </a:r>
            <a:endParaRPr lang="en-US" dirty="0">
              <a:latin typeface="Calibri" panose="020F0502020204030204" charset="0"/>
            </a:endParaRPr>
          </a:p>
          <a:p>
            <a:r>
              <a:rPr lang="en-US" dirty="0">
                <a:latin typeface="Calibri" panose="020F0502020204030204" charset="0"/>
                <a:sym typeface="+mn-ea"/>
              </a:rPr>
              <a:t> EVM can be made more interactive by adding Sound effect (speech)   to it.</a:t>
            </a:r>
            <a:endParaRPr lang="en-US" dirty="0">
              <a:latin typeface="Calibri" panose="020F0502020204030204" charset="0"/>
            </a:endParaRPr>
          </a:p>
          <a:p>
            <a:r>
              <a:rPr lang="en-US" dirty="0">
                <a:latin typeface="Calibri" panose="020F0502020204030204" charset="0"/>
              </a:rPr>
              <a:t> Biometric verification of voters, so that automatically it can be ensured that one person is voting only once. </a:t>
            </a:r>
            <a:endParaRPr lang="en-US" dirty="0">
              <a:latin typeface="Calibri" panose="020F050202020403020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6049010"/>
          </a:xfrm>
        </p:spPr>
        <p:txBody>
          <a:bodyPr/>
          <a:p>
            <a:pPr algn="ctr"/>
            <a:r>
              <a:rPr lang="en-IN" altLang="en-US" sz="6000">
                <a:latin typeface="Monotype Corsiva" panose="03010101010201010101" charset="0"/>
              </a:rPr>
              <a:t>Thank you!</a:t>
            </a:r>
            <a:endParaRPr lang="en-IN" altLang="en-US" sz="6000">
              <a:latin typeface="Monotype Corsiva" panose="03010101010201010101"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solidFill>
                  <a:srgbClr val="000000"/>
                </a:solidFill>
                <a:latin typeface="Calibri" panose="020F0502020204030204" charset="0"/>
              </a:rPr>
              <a:t>Components required:</a:t>
            </a:r>
            <a:endParaRPr lang="en-US" sz="3200" b="1" dirty="0">
              <a:latin typeface="Calibri" panose="020F0502020204030204" charset="0"/>
            </a:endParaRPr>
          </a:p>
        </p:txBody>
      </p:sp>
      <p:sp>
        <p:nvSpPr>
          <p:cNvPr id="3" name="Content Placeholder 2"/>
          <p:cNvSpPr>
            <a:spLocks noGrp="1"/>
          </p:cNvSpPr>
          <p:nvPr>
            <p:ph idx="1"/>
          </p:nvPr>
        </p:nvSpPr>
        <p:spPr/>
        <p:txBody>
          <a:bodyPr vert="horz" lIns="91440" tIns="45720" rIns="91440" bIns="45720" rtlCol="0" anchor="t">
            <a:normAutofit/>
          </a:bodyPr>
          <a:lstStyle/>
          <a:p>
            <a:pPr marL="0" indent="0">
              <a:buNone/>
            </a:pPr>
            <a:r>
              <a:rPr lang="en-US" dirty="0">
                <a:latin typeface="Calibri" panose="020F0502020204030204" charset="0"/>
              </a:rPr>
              <a:t>1. Arduino UNO : 1 </a:t>
            </a:r>
            <a:endParaRPr lang="en-US" dirty="0">
              <a:solidFill>
                <a:srgbClr val="000000"/>
              </a:solidFill>
              <a:latin typeface="Calibri" panose="020F0502020204030204" charset="0"/>
            </a:endParaRPr>
          </a:p>
          <a:p>
            <a:pPr marL="0" indent="0">
              <a:buNone/>
            </a:pPr>
            <a:r>
              <a:rPr lang="en-US" dirty="0">
                <a:latin typeface="Calibri" panose="020F0502020204030204" charset="0"/>
              </a:rPr>
              <a:t>2. 16x2 LCD : 1 </a:t>
            </a:r>
            <a:endParaRPr lang="en-US" dirty="0">
              <a:latin typeface="Calibri" panose="020F0502020204030204" charset="0"/>
            </a:endParaRPr>
          </a:p>
          <a:p>
            <a:pPr marL="0" indent="0">
              <a:buNone/>
            </a:pPr>
            <a:r>
              <a:rPr lang="en-US" dirty="0">
                <a:latin typeface="Calibri" panose="020F0502020204030204" charset="0"/>
              </a:rPr>
              <a:t>3. Push </a:t>
            </a:r>
            <a:r>
              <a:rPr lang="en-US" dirty="0" err="1">
                <a:latin typeface="Calibri" panose="020F0502020204030204" charset="0"/>
              </a:rPr>
              <a:t>Buttons :  As</a:t>
            </a:r>
            <a:r>
              <a:rPr lang="en-US" dirty="0">
                <a:latin typeface="Calibri" panose="020F0502020204030204" charset="0"/>
              </a:rPr>
              <a:t> required</a:t>
            </a:r>
            <a:endParaRPr lang="en-US" dirty="0">
              <a:latin typeface="Calibri" panose="020F0502020204030204" charset="0"/>
            </a:endParaRPr>
          </a:p>
          <a:p>
            <a:pPr marL="0" indent="0">
              <a:buNone/>
            </a:pPr>
            <a:r>
              <a:rPr lang="en-US" dirty="0">
                <a:latin typeface="Calibri" panose="020F0502020204030204" charset="0"/>
              </a:rPr>
              <a:t>4. Potentiometer 100k : 1 </a:t>
            </a:r>
            <a:endParaRPr lang="en-US" dirty="0">
              <a:latin typeface="Calibri" panose="020F0502020204030204" charset="0"/>
            </a:endParaRPr>
          </a:p>
          <a:p>
            <a:pPr marL="0" indent="0">
              <a:buNone/>
            </a:pPr>
            <a:r>
              <a:rPr lang="en-US" dirty="0">
                <a:latin typeface="Calibri" panose="020F0502020204030204" charset="0"/>
              </a:rPr>
              <a:t>5. Bread Board : 1 </a:t>
            </a:r>
            <a:endParaRPr lang="en-US" dirty="0">
              <a:latin typeface="Calibri" panose="020F0502020204030204" charset="0"/>
            </a:endParaRPr>
          </a:p>
          <a:p>
            <a:pPr marL="0" indent="0">
              <a:buNone/>
            </a:pPr>
            <a:r>
              <a:rPr lang="en-US" dirty="0">
                <a:latin typeface="Calibri" panose="020F0502020204030204" charset="0"/>
              </a:rPr>
              <a:t>6. Power supply</a:t>
            </a:r>
            <a:endParaRPr lang="en-US" dirty="0">
              <a:latin typeface="Calibri" panose="020F0502020204030204" charset="0"/>
            </a:endParaRPr>
          </a:p>
          <a:p>
            <a:pPr marL="0" indent="0">
              <a:buNone/>
            </a:pPr>
            <a:r>
              <a:rPr lang="en-US" dirty="0">
                <a:latin typeface="Calibri" panose="020F0502020204030204" charset="0"/>
              </a:rPr>
              <a:t>7. Connecting </a:t>
            </a:r>
            <a:r>
              <a:rPr lang="en-US" dirty="0" err="1">
                <a:latin typeface="Calibri" panose="020F0502020204030204" charset="0"/>
              </a:rPr>
              <a:t>wires : As</a:t>
            </a:r>
            <a:r>
              <a:rPr lang="en-US" dirty="0">
                <a:latin typeface="Calibri" panose="020F0502020204030204" charset="0"/>
              </a:rPr>
              <a:t> required</a:t>
            </a:r>
            <a:endParaRPr lang="en-US" dirty="0">
              <a:latin typeface="Calibri" panose="020F050202020403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3173" y="180975"/>
            <a:ext cx="3932237" cy="854222"/>
          </a:xfrm>
        </p:spPr>
        <p:txBody>
          <a:bodyPr/>
          <a:lstStyle/>
          <a:p>
            <a:r>
              <a:rPr lang="en-US" b="1" dirty="0">
                <a:solidFill>
                  <a:srgbClr val="000000"/>
                </a:solidFill>
                <a:latin typeface="Calibri" panose="020F0502020204030204" charset="0"/>
              </a:rPr>
              <a:t> Arduino UNO</a:t>
            </a:r>
            <a:endParaRPr lang="en-US" b="1" dirty="0">
              <a:solidFill>
                <a:srgbClr val="000000"/>
              </a:solidFill>
              <a:latin typeface="Calibri" panose="020F0502020204030204" charset="0"/>
            </a:endParaRPr>
          </a:p>
        </p:txBody>
      </p:sp>
      <p:pic>
        <p:nvPicPr>
          <p:cNvPr id="5" name="Picture 5"/>
          <p:cNvPicPr>
            <a:picLocks noGrp="1" noChangeAspect="1"/>
          </p:cNvPicPr>
          <p:nvPr>
            <p:ph type="pic" idx="1"/>
          </p:nvPr>
        </p:nvPicPr>
        <p:blipFill rotWithShape="1">
          <a:blip r:embed="rId1"/>
          <a:srcRect t="10520" b="10520"/>
          <a:stretch>
            <a:fillRect/>
          </a:stretch>
        </p:blipFill>
        <p:spPr>
          <a:xfrm>
            <a:off x="290513" y="1305777"/>
            <a:ext cx="4035425" cy="5136298"/>
          </a:xfrm>
          <a:prstGeom prst="rect">
            <a:avLst/>
          </a:prstGeom>
        </p:spPr>
      </p:pic>
      <p:sp>
        <p:nvSpPr>
          <p:cNvPr id="4" name="Text Placeholder 3"/>
          <p:cNvSpPr>
            <a:spLocks noGrp="1"/>
          </p:cNvSpPr>
          <p:nvPr>
            <p:ph type="body" sz="half" idx="2"/>
          </p:nvPr>
        </p:nvSpPr>
        <p:spPr>
          <a:xfrm>
            <a:off x="4614170" y="1276350"/>
            <a:ext cx="6808788" cy="5068436"/>
          </a:xfrm>
        </p:spPr>
        <p:txBody>
          <a:bodyPr vert="horz" lIns="91440" tIns="45720" rIns="91440" bIns="45720" rtlCol="0" anchor="t">
            <a:normAutofit lnSpcReduction="10000"/>
          </a:bodyPr>
          <a:lstStyle/>
          <a:p>
            <a:pPr marL="457200" indent="-457200">
              <a:lnSpc>
                <a:spcPct val="100000"/>
              </a:lnSpc>
              <a:buFont typeface="Arial" panose="020B0604020202020204" pitchFamily="34" charset="0"/>
              <a:buChar char="•"/>
            </a:pPr>
            <a:r>
              <a:rPr lang="en-US" sz="2800" dirty="0">
                <a:solidFill>
                  <a:schemeClr val="tx1"/>
                </a:solidFill>
                <a:latin typeface="Calibri" panose="020F0502020204030204" charset="0"/>
              </a:rPr>
              <a:t>Arduino Uno is a microcontroller board based on the ATmega328P .</a:t>
            </a:r>
            <a:endParaRPr lang="en-US" sz="2800" dirty="0">
              <a:solidFill>
                <a:schemeClr val="tx1"/>
              </a:solidFill>
              <a:latin typeface="Calibri" panose="020F0502020204030204" charset="0"/>
            </a:endParaRPr>
          </a:p>
          <a:p>
            <a:pPr marL="457200" indent="-457200">
              <a:lnSpc>
                <a:spcPct val="100000"/>
              </a:lnSpc>
              <a:buFont typeface="Arial" panose="020B0604020202020204" pitchFamily="34" charset="0"/>
              <a:buChar char="•"/>
            </a:pPr>
            <a:r>
              <a:rPr lang="en-US" sz="2800" dirty="0">
                <a:solidFill>
                  <a:schemeClr val="tx1"/>
                </a:solidFill>
                <a:latin typeface="Calibri" panose="020F0502020204030204" charset="0"/>
              </a:rPr>
              <a:t> It has 14 digital input/output pins (of which 6 can be used as PWM outputs), 6 analog inputs, a 16 MHz quartz crystal, a USB connection, a power jack, an ICSP header and a reset button.</a:t>
            </a:r>
            <a:endParaRPr lang="en-US" sz="2800" dirty="0">
              <a:solidFill>
                <a:schemeClr val="tx1"/>
              </a:solidFill>
              <a:latin typeface="Calibri" panose="020F0502020204030204" charset="0"/>
            </a:endParaRPr>
          </a:p>
          <a:p>
            <a:pPr marL="457200" indent="-457200">
              <a:lnSpc>
                <a:spcPct val="100000"/>
              </a:lnSpc>
              <a:buFont typeface="Arial" panose="020B0604020202020204" pitchFamily="34" charset="0"/>
              <a:buChar char="•"/>
            </a:pPr>
            <a:r>
              <a:rPr lang="en-US" sz="2800" dirty="0">
                <a:solidFill>
                  <a:schemeClr val="tx1"/>
                </a:solidFill>
                <a:latin typeface="Calibri" panose="020F0502020204030204" charset="0"/>
              </a:rPr>
              <a:t> It contains everything needed to support the microcontroller; simply connect it to a computer with a USB cable or power it with a AC-to-DC adapter or battery to get started.</a:t>
            </a:r>
            <a:endParaRPr lang="en-US" sz="2800" dirty="0">
              <a:solidFill>
                <a:schemeClr val="tx1"/>
              </a:solidFill>
              <a:latin typeface="Calibri" panose="020F050202020403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40655" y="168275"/>
            <a:ext cx="6364605" cy="858520"/>
          </a:xfrm>
        </p:spPr>
        <p:txBody>
          <a:bodyPr/>
          <a:lstStyle/>
          <a:p>
            <a:r>
              <a:rPr lang="en-US" b="1" dirty="0"/>
              <a:t> </a:t>
            </a:r>
            <a:r>
              <a:rPr lang="en-US" b="1" dirty="0">
                <a:latin typeface="Calibri" panose="020F0502020204030204" charset="0"/>
              </a:rPr>
              <a:t>LCD(Liquid Crystal Display):</a:t>
            </a:r>
            <a:endParaRPr lang="en-US" b="1" dirty="0">
              <a:latin typeface="Calibri" panose="020F0502020204030204" charset="0"/>
            </a:endParaRPr>
          </a:p>
        </p:txBody>
      </p:sp>
      <p:sp>
        <p:nvSpPr>
          <p:cNvPr id="4" name="Text Placeholder 3"/>
          <p:cNvSpPr>
            <a:spLocks noGrp="1"/>
          </p:cNvSpPr>
          <p:nvPr>
            <p:ph type="body" sz="half" idx="2"/>
          </p:nvPr>
        </p:nvSpPr>
        <p:spPr>
          <a:xfrm>
            <a:off x="4979670" y="1223010"/>
            <a:ext cx="7060565" cy="5095875"/>
          </a:xfrm>
        </p:spPr>
        <p:txBody>
          <a:bodyPr vert="horz" lIns="91440" tIns="45720" rIns="91440" bIns="45720" rtlCol="0" anchor="t">
            <a:normAutofit lnSpcReduction="10000"/>
          </a:bodyPr>
          <a:lstStyle/>
          <a:p>
            <a:pPr marL="457200" indent="-457200" algn="just">
              <a:buFont typeface="Arial" panose="020B0604020202020204" pitchFamily="34" charset="0"/>
              <a:buChar char="•"/>
            </a:pPr>
            <a:r>
              <a:rPr lang="en-US" sz="2800" dirty="0">
                <a:solidFill>
                  <a:schemeClr val="tx1"/>
                </a:solidFill>
                <a:latin typeface="Calibri" panose="020F0502020204030204" charset="0"/>
                <a:cs typeface="Arial" panose="020B0604020202020204"/>
              </a:rPr>
              <a:t>LCD screen is an electronic display module</a:t>
            </a:r>
            <a:endParaRPr lang="en-US" sz="2800" dirty="0">
              <a:solidFill>
                <a:schemeClr val="tx1"/>
              </a:solidFill>
              <a:latin typeface="Calibri" panose="020F0502020204030204" charset="0"/>
              <a:cs typeface="Arial" panose="020B0604020202020204"/>
            </a:endParaRPr>
          </a:p>
          <a:p>
            <a:pPr marL="457200" indent="-457200" algn="just">
              <a:buFont typeface="Arial" panose="020B0604020202020204" pitchFamily="34" charset="0"/>
              <a:buChar char="•"/>
            </a:pPr>
            <a:r>
              <a:rPr lang="en-US" sz="2800" dirty="0">
                <a:solidFill>
                  <a:schemeClr val="tx1"/>
                </a:solidFill>
                <a:latin typeface="Calibri" panose="020F0502020204030204" charset="0"/>
                <a:cs typeface="Arial" panose="020B0604020202020204"/>
              </a:rPr>
              <a:t>LCD 16</a:t>
            </a:r>
            <a:r>
              <a:rPr lang="en-US" sz="2800" b="1" dirty="0">
                <a:solidFill>
                  <a:schemeClr val="tx1"/>
                </a:solidFill>
                <a:latin typeface="Calibri" panose="020F0502020204030204" charset="0"/>
                <a:cs typeface="Arial" panose="020B0604020202020204"/>
              </a:rPr>
              <a:t>x</a:t>
            </a:r>
            <a:r>
              <a:rPr lang="en-US" sz="2800" dirty="0">
                <a:solidFill>
                  <a:schemeClr val="tx1"/>
                </a:solidFill>
                <a:latin typeface="Calibri" panose="020F0502020204030204" charset="0"/>
                <a:cs typeface="Arial" panose="020B0604020202020204"/>
              </a:rPr>
              <a:t>2 means it can display 16 character per line and there are such 2 lines in this LCD</a:t>
            </a:r>
            <a:endParaRPr lang="en-US" sz="2800" dirty="0">
              <a:solidFill>
                <a:schemeClr val="tx1"/>
              </a:solidFill>
              <a:latin typeface="Calibri" panose="020F0502020204030204" charset="0"/>
              <a:cs typeface="Arial" panose="020B0604020202020204"/>
            </a:endParaRPr>
          </a:p>
          <a:p>
            <a:pPr marL="457200" indent="-457200" algn="just">
              <a:buFont typeface="Arial" panose="020B0604020202020204" pitchFamily="34" charset="0"/>
              <a:buChar char="•"/>
            </a:pPr>
            <a:r>
              <a:rPr lang="en-US" sz="2800" dirty="0">
                <a:solidFill>
                  <a:schemeClr val="tx1"/>
                </a:solidFill>
                <a:latin typeface="Calibri" panose="020F0502020204030204" charset="0"/>
                <a:cs typeface="Arial" panose="020B0604020202020204"/>
              </a:rPr>
              <a:t>In this 16</a:t>
            </a:r>
            <a:r>
              <a:rPr lang="en-US" sz="2800" b="1" dirty="0">
                <a:solidFill>
                  <a:schemeClr val="tx1"/>
                </a:solidFill>
                <a:latin typeface="Calibri" panose="020F0502020204030204" charset="0"/>
                <a:cs typeface="Arial" panose="020B0604020202020204"/>
              </a:rPr>
              <a:t>x</a:t>
            </a:r>
            <a:r>
              <a:rPr lang="en-US" sz="2800" dirty="0">
                <a:solidFill>
                  <a:schemeClr val="tx1"/>
                </a:solidFill>
                <a:latin typeface="Calibri" panose="020F0502020204030204" charset="0"/>
                <a:cs typeface="Arial" panose="020B0604020202020204"/>
              </a:rPr>
              <a:t>2 LCD we have 16 pins which should be connected to </a:t>
            </a:r>
            <a:r>
              <a:rPr lang="en-US" sz="2800" dirty="0" err="1">
                <a:solidFill>
                  <a:schemeClr val="tx1"/>
                </a:solidFill>
                <a:latin typeface="Calibri" panose="020F0502020204030204" charset="0"/>
                <a:cs typeface="Arial" panose="020B0604020202020204"/>
              </a:rPr>
              <a:t>Ardunio</a:t>
            </a:r>
            <a:endParaRPr lang="en-US" sz="2800" dirty="0" err="1">
              <a:solidFill>
                <a:schemeClr val="tx1"/>
              </a:solidFill>
              <a:latin typeface="Calibri" panose="020F0502020204030204" charset="0"/>
              <a:cs typeface="Arial" panose="020B0604020202020204"/>
            </a:endParaRPr>
          </a:p>
          <a:p>
            <a:pPr marL="457200" indent="-457200" algn="just">
              <a:buFont typeface="Arial" panose="020B0604020202020204" pitchFamily="34" charset="0"/>
              <a:buChar char="•"/>
            </a:pPr>
            <a:r>
              <a:rPr lang="en-US" sz="2800" dirty="0">
                <a:solidFill>
                  <a:schemeClr val="tx1"/>
                </a:solidFill>
                <a:latin typeface="Calibri" panose="020F0502020204030204" charset="0"/>
                <a:cs typeface="Arial" panose="020B0604020202020204"/>
              </a:rPr>
              <a:t>16 pins are:</a:t>
            </a:r>
            <a:endParaRPr lang="en-US" sz="2800" dirty="0">
              <a:solidFill>
                <a:schemeClr val="tx1"/>
              </a:solidFill>
              <a:latin typeface="Calibri" panose="020F0502020204030204" charset="0"/>
              <a:cs typeface="Arial" panose="020B0604020202020204"/>
            </a:endParaRPr>
          </a:p>
          <a:p>
            <a:pPr algn="just"/>
            <a:r>
              <a:rPr lang="en-US" sz="2800" dirty="0">
                <a:solidFill>
                  <a:schemeClr val="tx1"/>
                </a:solidFill>
                <a:latin typeface="Calibri" panose="020F0502020204030204" charset="0"/>
                <a:cs typeface="Arial" panose="020B0604020202020204"/>
              </a:rPr>
              <a:t>      1: Vss             4: RS       7-14: [Data Bits(0-7)]</a:t>
            </a:r>
            <a:endParaRPr lang="en-US" sz="2800" dirty="0">
              <a:solidFill>
                <a:schemeClr val="tx1"/>
              </a:solidFill>
              <a:latin typeface="Calibri" panose="020F0502020204030204" charset="0"/>
              <a:cs typeface="Arial" panose="020B0604020202020204"/>
            </a:endParaRPr>
          </a:p>
          <a:p>
            <a:pPr algn="just"/>
            <a:r>
              <a:rPr lang="en-US" sz="2800" dirty="0">
                <a:solidFill>
                  <a:schemeClr val="tx1"/>
                </a:solidFill>
                <a:latin typeface="Calibri" panose="020F0502020204030204" charset="0"/>
                <a:cs typeface="Arial" panose="020B0604020202020204"/>
              </a:rPr>
              <a:t>      2: Vdd            5: R/W   15: A(LED+)</a:t>
            </a:r>
            <a:endParaRPr lang="en-US" sz="2800" dirty="0">
              <a:solidFill>
                <a:schemeClr val="tx1"/>
              </a:solidFill>
              <a:latin typeface="Calibri" panose="020F0502020204030204" charset="0"/>
              <a:cs typeface="Arial" panose="020B0604020202020204"/>
            </a:endParaRPr>
          </a:p>
          <a:p>
            <a:pPr algn="just"/>
            <a:r>
              <a:rPr lang="en-US" sz="2800" dirty="0">
                <a:solidFill>
                  <a:schemeClr val="tx1"/>
                </a:solidFill>
                <a:latin typeface="Calibri" panose="020F0502020204030204" charset="0"/>
                <a:cs typeface="Arial" panose="020B0604020202020204"/>
              </a:rPr>
              <a:t>      3: </a:t>
            </a:r>
            <a:r>
              <a:rPr lang="en-US" sz="2800" dirty="0" err="1">
                <a:solidFill>
                  <a:schemeClr val="tx1"/>
                </a:solidFill>
                <a:latin typeface="Calibri" panose="020F0502020204030204" charset="0"/>
                <a:cs typeface="Arial" panose="020B0604020202020204"/>
              </a:rPr>
              <a:t>Constrast</a:t>
            </a:r>
            <a:r>
              <a:rPr lang="en-US" sz="2800" dirty="0">
                <a:solidFill>
                  <a:schemeClr val="tx1"/>
                </a:solidFill>
                <a:latin typeface="Calibri" panose="020F0502020204030204" charset="0"/>
                <a:cs typeface="Arial" panose="020B0604020202020204"/>
              </a:rPr>
              <a:t>   6: E        16: K(LED-)</a:t>
            </a:r>
            <a:endParaRPr lang="en-US" sz="2800" dirty="0">
              <a:solidFill>
                <a:schemeClr val="tx1"/>
              </a:solidFill>
              <a:latin typeface="Calibri" panose="020F0502020204030204" charset="0"/>
              <a:cs typeface="Arial" panose="020B0604020202020204"/>
            </a:endParaRPr>
          </a:p>
          <a:p>
            <a:pPr algn="just"/>
            <a:endParaRPr lang="en-US" sz="2800" dirty="0">
              <a:solidFill>
                <a:schemeClr val="tx1"/>
              </a:solidFill>
              <a:latin typeface="Calibri" panose="020F0502020204030204" charset="0"/>
              <a:cs typeface="Arial" panose="020B0604020202020204"/>
            </a:endParaRPr>
          </a:p>
          <a:p>
            <a:pPr algn="just"/>
            <a:endParaRPr lang="en-US" sz="2800" dirty="0">
              <a:solidFill>
                <a:srgbClr val="333333"/>
              </a:solidFill>
              <a:latin typeface="Calibri Light" panose="020F0302020204030204"/>
              <a:cs typeface="Arial" panose="020B0604020202020204"/>
            </a:endParaRPr>
          </a:p>
        </p:txBody>
      </p:sp>
      <p:pic>
        <p:nvPicPr>
          <p:cNvPr id="12" name="Picture 12"/>
          <p:cNvPicPr>
            <a:picLocks noGrp="1" noChangeAspect="1"/>
          </p:cNvPicPr>
          <p:nvPr>
            <p:ph type="pic" idx="1"/>
          </p:nvPr>
        </p:nvPicPr>
        <p:blipFill rotWithShape="1">
          <a:blip r:embed="rId1"/>
          <a:srcRect t="2539" b="2539"/>
          <a:stretch>
            <a:fillRect/>
          </a:stretch>
        </p:blipFill>
        <p:spPr>
          <a:xfrm>
            <a:off x="135890" y="1395730"/>
            <a:ext cx="4727575" cy="42735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8837"/>
            <a:ext cx="10515600" cy="1008126"/>
          </a:xfrm>
        </p:spPr>
        <p:txBody>
          <a:bodyPr>
            <a:normAutofit/>
          </a:bodyPr>
          <a:lstStyle/>
          <a:p>
            <a:r>
              <a:rPr lang="en-US" sz="3200" b="1" dirty="0">
                <a:solidFill>
                  <a:srgbClr val="000000"/>
                </a:solidFill>
                <a:latin typeface="Calibri" panose="020F0502020204030204" charset="0"/>
              </a:rPr>
              <a:t>Circuit Diagram:</a:t>
            </a:r>
            <a:endParaRPr lang="en-US" sz="3200" b="1" dirty="0">
              <a:solidFill>
                <a:srgbClr val="000000"/>
              </a:solidFill>
              <a:latin typeface="Calibri" panose="020F0502020204030204" charset="0"/>
            </a:endParaRPr>
          </a:p>
        </p:txBody>
      </p:sp>
      <p:pic>
        <p:nvPicPr>
          <p:cNvPr id="5" name="Content Placeholder 4" descr="EVM_ckt"/>
          <p:cNvPicPr>
            <a:picLocks noChangeAspect="1"/>
          </p:cNvPicPr>
          <p:nvPr>
            <p:ph idx="1"/>
          </p:nvPr>
        </p:nvPicPr>
        <p:blipFill>
          <a:blip r:embed="rId1"/>
          <a:srcRect l="13633" t="5442" r="1518" b="11594"/>
          <a:stretch>
            <a:fillRect/>
          </a:stretch>
        </p:blipFill>
        <p:spPr>
          <a:xfrm>
            <a:off x="2161540" y="1143635"/>
            <a:ext cx="8235950" cy="47529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394200" y="1765935"/>
            <a:ext cx="30480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spAutoFit/>
          </a:bodyPr>
          <a:lstStyle/>
          <a:p>
            <a:endParaRPr lang="en-US" b="1" dirty="0">
              <a:solidFill>
                <a:srgbClr val="333333"/>
              </a:solidFill>
              <a:latin typeface="Arial" panose="020B0604020202020204"/>
              <a:cs typeface="Arial" panose="020B0604020202020204"/>
            </a:endParaRPr>
          </a:p>
        </p:txBody>
      </p:sp>
      <p:sp>
        <p:nvSpPr>
          <p:cNvPr id="4" name="TextBox 3"/>
          <p:cNvSpPr txBox="1"/>
          <p:nvPr/>
        </p:nvSpPr>
        <p:spPr>
          <a:xfrm>
            <a:off x="226682" y="28575"/>
            <a:ext cx="3048000" cy="583565"/>
          </a:xfrm>
          <a:prstGeom prst="rect">
            <a:avLst/>
          </a:prstGeom>
        </p:spPr>
        <p:txBody>
          <a:bodyPr rot="0" spcFirstLastPara="0" vertOverflow="overflow" horzOverflow="overflow" vert="horz" wrap="square" lIns="91440" tIns="45720" rIns="91440" bIns="45720" numCol="1" spcCol="0" rtlCol="0" fromWordArt="0" anchor="t" anchorCtr="0" forceAA="0" compatLnSpc="1">
            <a:spAutoFit/>
          </a:bodyPr>
          <a:lstStyle/>
          <a:p>
            <a:r>
              <a:rPr lang="en-IN" altLang="en-US" sz="3200" b="1" dirty="0">
                <a:solidFill>
                  <a:srgbClr val="333333"/>
                </a:solidFill>
                <a:latin typeface="Calibri" panose="020F0502020204030204" charset="0"/>
                <a:cs typeface="Arial" panose="020B0604020202020204"/>
              </a:rPr>
              <a:t>Block Diagram</a:t>
            </a:r>
            <a:r>
              <a:rPr lang="en-US" sz="3200" b="1" dirty="0">
                <a:solidFill>
                  <a:srgbClr val="333333"/>
                </a:solidFill>
                <a:latin typeface="Calibri" panose="020F0502020204030204" charset="0"/>
                <a:cs typeface="Arial" panose="020B0604020202020204"/>
              </a:rPr>
              <a:t>:</a:t>
            </a:r>
            <a:endParaRPr lang="en-US" sz="3200" b="1" dirty="0">
              <a:solidFill>
                <a:srgbClr val="333333"/>
              </a:solidFill>
              <a:latin typeface="Calibri" panose="020F0502020204030204" charset="0"/>
              <a:cs typeface="Arial" panose="020B0604020202020204"/>
            </a:endParaRPr>
          </a:p>
        </p:txBody>
      </p:sp>
      <p:sp>
        <p:nvSpPr>
          <p:cNvPr id="5" name="Arrow: Up 4"/>
          <p:cNvSpPr/>
          <p:nvPr/>
        </p:nvSpPr>
        <p:spPr>
          <a:xfrm>
            <a:off x="4543425" y="1343660"/>
            <a:ext cx="374650" cy="728694"/>
          </a:xfrm>
          <a:prstGeom prst="up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Up 5"/>
          <p:cNvSpPr/>
          <p:nvPr/>
        </p:nvSpPr>
        <p:spPr>
          <a:xfrm>
            <a:off x="5675313" y="1343660"/>
            <a:ext cx="373062" cy="756323"/>
          </a:xfrm>
          <a:prstGeom prst="up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225270" y="1989226"/>
            <a:ext cx="2339975" cy="254354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rPr>
              <a:t>  MICROCONTROLLER</a:t>
            </a:r>
            <a:endParaRPr lang="en-US" dirty="0">
              <a:solidFill>
                <a:srgbClr val="000000"/>
              </a:solidFill>
            </a:endParaRPr>
          </a:p>
          <a:p>
            <a:pPr algn="ctr"/>
            <a:r>
              <a:rPr lang="en-US" dirty="0">
                <a:solidFill>
                  <a:srgbClr val="000000"/>
                </a:solidFill>
              </a:rPr>
              <a:t>(</a:t>
            </a:r>
            <a:r>
              <a:rPr lang="en-US" dirty="0" err="1">
                <a:solidFill>
                  <a:srgbClr val="000000"/>
                </a:solidFill>
              </a:rPr>
              <a:t>ATMEGA 328</a:t>
            </a:r>
            <a:r>
              <a:rPr lang="en-US" dirty="0">
                <a:solidFill>
                  <a:srgbClr val="000000"/>
                </a:solidFill>
              </a:rPr>
              <a:t>)</a:t>
            </a:r>
            <a:endParaRPr lang="en-US" dirty="0">
              <a:solidFill>
                <a:srgbClr val="000000"/>
              </a:solidFill>
            </a:endParaRPr>
          </a:p>
        </p:txBody>
      </p:sp>
      <p:sp>
        <p:nvSpPr>
          <p:cNvPr id="11" name="Arrow: Up 10"/>
          <p:cNvSpPr/>
          <p:nvPr/>
        </p:nvSpPr>
        <p:spPr>
          <a:xfrm>
            <a:off x="5188135" y="4535569"/>
            <a:ext cx="361336" cy="825500"/>
          </a:xfrm>
          <a:prstGeom prst="up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585615" y="5352059"/>
            <a:ext cx="1565275" cy="79020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latin typeface="Calibri" panose="020F0502020204030204"/>
              </a:rPr>
              <a:t>Clear</a:t>
            </a:r>
            <a:endParaRPr lang="en-US" dirty="0">
              <a:solidFill>
                <a:srgbClr val="000000"/>
              </a:solidFill>
              <a:latin typeface="Calibri" panose="020F0502020204030204"/>
            </a:endParaRPr>
          </a:p>
        </p:txBody>
      </p:sp>
      <p:sp>
        <p:nvSpPr>
          <p:cNvPr id="14" name="Arrow: Left 13"/>
          <p:cNvSpPr/>
          <p:nvPr/>
        </p:nvSpPr>
        <p:spPr>
          <a:xfrm>
            <a:off x="6552439" y="2063279"/>
            <a:ext cx="977900" cy="361446"/>
          </a:xfrm>
          <a:prstGeom prst="lef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7441428" y="1786022"/>
            <a:ext cx="1743996" cy="914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latin typeface="Calibri" panose="020F0502020204030204"/>
              </a:rPr>
              <a:t>PARTY-A</a:t>
            </a:r>
            <a:endParaRPr lang="en-US" dirty="0">
              <a:solidFill>
                <a:srgbClr val="000000"/>
              </a:solidFill>
              <a:latin typeface="Calibri" panose="020F0502020204030204"/>
            </a:endParaRPr>
          </a:p>
        </p:txBody>
      </p:sp>
      <p:sp>
        <p:nvSpPr>
          <p:cNvPr id="17" name="Oval 16"/>
          <p:cNvSpPr/>
          <p:nvPr/>
        </p:nvSpPr>
        <p:spPr>
          <a:xfrm>
            <a:off x="7508875" y="2889885"/>
            <a:ext cx="1661704" cy="914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rPr>
              <a:t>PARTY-B</a:t>
            </a:r>
            <a:endParaRPr lang="en-US" dirty="0">
              <a:solidFill>
                <a:srgbClr val="000000"/>
              </a:solidFill>
            </a:endParaRPr>
          </a:p>
        </p:txBody>
      </p:sp>
      <p:sp>
        <p:nvSpPr>
          <p:cNvPr id="18" name="Arrow: Left 17"/>
          <p:cNvSpPr/>
          <p:nvPr/>
        </p:nvSpPr>
        <p:spPr>
          <a:xfrm>
            <a:off x="6552463" y="3213735"/>
            <a:ext cx="977900" cy="361446"/>
          </a:xfrm>
          <a:prstGeom prst="lef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Left 18"/>
          <p:cNvSpPr/>
          <p:nvPr/>
        </p:nvSpPr>
        <p:spPr>
          <a:xfrm>
            <a:off x="6552463" y="4175760"/>
            <a:ext cx="1062447" cy="388938"/>
          </a:xfrm>
          <a:prstGeom prst="lef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7535863" y="3920173"/>
            <a:ext cx="1647876" cy="914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latin typeface="Calibri" panose="020F0502020204030204"/>
              </a:rPr>
              <a:t>PARTY-C</a:t>
            </a:r>
            <a:endParaRPr lang="en-US" dirty="0">
              <a:solidFill>
                <a:srgbClr val="000000"/>
              </a:solidFill>
              <a:latin typeface="Calibri" panose="020F0502020204030204"/>
            </a:endParaRPr>
          </a:p>
        </p:txBody>
      </p:sp>
      <p:sp>
        <p:nvSpPr>
          <p:cNvPr id="21" name="Arrow: Right 20"/>
          <p:cNvSpPr/>
          <p:nvPr/>
        </p:nvSpPr>
        <p:spPr>
          <a:xfrm>
            <a:off x="3228214" y="2139583"/>
            <a:ext cx="977900" cy="318415"/>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1706050" y="1880235"/>
            <a:ext cx="1522925" cy="914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latin typeface="Calibri" panose="020F0502020204030204"/>
              </a:rPr>
              <a:t>Result</a:t>
            </a:r>
            <a:endParaRPr lang="en-US" dirty="0">
              <a:solidFill>
                <a:srgbClr val="000000"/>
              </a:solidFill>
              <a:latin typeface="Calibri" panose="020F0502020204030204"/>
            </a:endParaRPr>
          </a:p>
        </p:txBody>
      </p:sp>
      <p:sp>
        <p:nvSpPr>
          <p:cNvPr id="23" name="Arrow: Right 22"/>
          <p:cNvSpPr/>
          <p:nvPr/>
        </p:nvSpPr>
        <p:spPr>
          <a:xfrm>
            <a:off x="3144889" y="3151823"/>
            <a:ext cx="1076274" cy="3317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1763395" y="2896870"/>
            <a:ext cx="1459865" cy="914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rPr>
              <a:t>Close</a:t>
            </a:r>
            <a:endParaRPr lang="en-US" dirty="0">
              <a:solidFill>
                <a:srgbClr val="000000"/>
              </a:solidFill>
            </a:endParaRPr>
          </a:p>
        </p:txBody>
      </p:sp>
      <p:sp>
        <p:nvSpPr>
          <p:cNvPr id="25" name="Arrow: Right 24"/>
          <p:cNvSpPr/>
          <p:nvPr/>
        </p:nvSpPr>
        <p:spPr>
          <a:xfrm>
            <a:off x="3229664" y="4231115"/>
            <a:ext cx="977900" cy="2906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1750296" y="3975735"/>
            <a:ext cx="1535829" cy="914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latin typeface="Calibri" panose="020F0502020204030204"/>
              </a:rPr>
              <a:t>Total</a:t>
            </a:r>
            <a:endParaRPr lang="en-US" dirty="0">
              <a:solidFill>
                <a:srgbClr val="000000"/>
              </a:solidFill>
              <a:latin typeface="Calibri" panose="020F0502020204030204"/>
            </a:endParaRPr>
          </a:p>
        </p:txBody>
      </p:sp>
      <p:sp>
        <p:nvSpPr>
          <p:cNvPr id="27" name="Arrow: Right 26"/>
          <p:cNvSpPr/>
          <p:nvPr/>
        </p:nvSpPr>
        <p:spPr>
          <a:xfrm flipV="1">
            <a:off x="3241846" y="3151823"/>
            <a:ext cx="977900" cy="384785"/>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4110346" y="575310"/>
            <a:ext cx="2712729" cy="8032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latin typeface="Calibri" panose="020F0502020204030204"/>
              </a:rPr>
              <a:t>16*2 LCD Display</a:t>
            </a:r>
            <a:endParaRPr lang="en-US" dirty="0">
              <a:solidFill>
                <a:srgbClr val="000000"/>
              </a:solidFill>
              <a:latin typeface="Calibri" panose="020F0502020204030204"/>
            </a:endParaRPr>
          </a:p>
        </p:txBody>
      </p:sp>
      <p:sp>
        <p:nvSpPr>
          <p:cNvPr id="29" name="TextBox 28"/>
          <p:cNvSpPr txBox="1"/>
          <p:nvPr/>
        </p:nvSpPr>
        <p:spPr>
          <a:xfrm>
            <a:off x="6100763" y="1467485"/>
            <a:ext cx="1969012" cy="369332"/>
          </a:xfrm>
          <a:prstGeom prst="rect">
            <a:avLst/>
          </a:prstGeom>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US" dirty="0"/>
              <a:t>Data lines</a:t>
            </a:r>
            <a:endParaRPr lang="en-US" dirty="0"/>
          </a:p>
        </p:txBody>
      </p:sp>
      <p:sp>
        <p:nvSpPr>
          <p:cNvPr id="30" name="TextBox 29"/>
          <p:cNvSpPr txBox="1"/>
          <p:nvPr/>
        </p:nvSpPr>
        <p:spPr>
          <a:xfrm>
            <a:off x="2466975" y="1423035"/>
            <a:ext cx="1609777" cy="369332"/>
          </a:xfrm>
          <a:prstGeom prst="rect">
            <a:avLst/>
          </a:prstGeom>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US" dirty="0">
                <a:solidFill>
                  <a:srgbClr val="000000"/>
                </a:solidFill>
                <a:latin typeface="Calibri" panose="020F0502020204030204"/>
              </a:rPr>
              <a:t>Control lines</a:t>
            </a:r>
            <a:endParaRPr lang="en-US" dirty="0">
              <a:solidFill>
                <a:srgbClr val="000000"/>
              </a:solidFill>
              <a:latin typeface="Calibri" panose="020F050202020403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095"/>
            <a:ext cx="10515600" cy="897305"/>
          </a:xfrm>
        </p:spPr>
        <p:txBody>
          <a:bodyPr>
            <a:normAutofit/>
          </a:bodyPr>
          <a:lstStyle/>
          <a:p>
            <a:r>
              <a:rPr lang="en-US" sz="3200" b="1" dirty="0">
                <a:latin typeface="Calibri" panose="020F0502020204030204" charset="0"/>
              </a:rPr>
              <a:t>Working</a:t>
            </a:r>
            <a:r>
              <a:rPr lang="en-IN" altLang="en-US" sz="3200" b="1" dirty="0">
                <a:latin typeface="Calibri" panose="020F0502020204030204" charset="0"/>
              </a:rPr>
              <a:t>:</a:t>
            </a:r>
            <a:endParaRPr lang="en-IN" altLang="en-US" sz="3200" b="1" dirty="0">
              <a:latin typeface="Calibri" panose="020F0502020204030204" charset="0"/>
            </a:endParaRPr>
          </a:p>
        </p:txBody>
      </p:sp>
      <p:sp>
        <p:nvSpPr>
          <p:cNvPr id="3" name="Content Placeholder 2"/>
          <p:cNvSpPr>
            <a:spLocks noGrp="1"/>
          </p:cNvSpPr>
          <p:nvPr>
            <p:ph idx="1"/>
          </p:nvPr>
        </p:nvSpPr>
        <p:spPr>
          <a:xfrm>
            <a:off x="838200" y="1158240"/>
            <a:ext cx="10515600" cy="5427980"/>
          </a:xfrm>
        </p:spPr>
        <p:txBody>
          <a:bodyPr vert="horz" lIns="91440" tIns="45720" rIns="91440" bIns="45720" rtlCol="0" anchor="t">
            <a:normAutofit lnSpcReduction="20000"/>
          </a:bodyPr>
          <a:lstStyle/>
          <a:p>
            <a:pPr marL="0" indent="0">
              <a:buNone/>
            </a:pPr>
            <a:r>
              <a:rPr lang="en-US" sz="2200" dirty="0"/>
              <a:t> The electronic voting machine has two parts:- </a:t>
            </a:r>
            <a:endParaRPr lang="en-US" sz="2200" dirty="0"/>
          </a:p>
          <a:p>
            <a:r>
              <a:rPr lang="en-US" sz="2200" b="1" dirty="0"/>
              <a:t>Control </a:t>
            </a:r>
            <a:r>
              <a:rPr lang="en-US" sz="2200" b="1" dirty="0" err="1"/>
              <a:t>Unit </a:t>
            </a:r>
            <a:r>
              <a:rPr lang="en-US" sz="2200" dirty="0" err="1"/>
              <a:t>: It</a:t>
            </a:r>
            <a:r>
              <a:rPr lang="en-US" sz="2200" dirty="0"/>
              <a:t> stores all the votes in the memory and is generally battery operated. Moreover it also contains important buttons like result, close, print, clear. </a:t>
            </a:r>
            <a:endParaRPr lang="en-US" sz="2200" dirty="0"/>
          </a:p>
          <a:p>
            <a:r>
              <a:rPr lang="en-US" sz="2200" b="1" dirty="0"/>
              <a:t>Ballot </a:t>
            </a:r>
            <a:r>
              <a:rPr lang="en-US" sz="2200" b="1" dirty="0" err="1"/>
              <a:t>Unit </a:t>
            </a:r>
            <a:r>
              <a:rPr lang="en-US" sz="2200" dirty="0" err="1"/>
              <a:t>: It</a:t>
            </a:r>
            <a:r>
              <a:rPr lang="en-US" sz="2200" dirty="0"/>
              <a:t> contains buttons of the contesting parties. A connecting cable is used for connecting ballot unit with the control unit.</a:t>
            </a:r>
            <a:endParaRPr lang="en-US" sz="2200" dirty="0"/>
          </a:p>
          <a:p>
            <a:pPr marL="0" indent="0" algn="just">
              <a:buNone/>
            </a:pPr>
            <a:r>
              <a:rPr lang="en-US" sz="2200" dirty="0"/>
              <a:t>                Three buttons are provided for the three contesting parties (PARTY-</a:t>
            </a:r>
            <a:r>
              <a:rPr lang="en-US" sz="2200" dirty="0" err="1"/>
              <a:t>A , PARTY</a:t>
            </a:r>
            <a:r>
              <a:rPr lang="en-US" sz="2200" dirty="0"/>
              <a:t>-B, PARTY-C). Voters can use these buttons to vote for their party. So these three buttons are accessible to the voters. Voters are not given the access of the rest of the four buttons.</a:t>
            </a:r>
            <a:endParaRPr lang="en-US" sz="2200" dirty="0"/>
          </a:p>
          <a:p>
            <a:pPr algn="just"/>
            <a:r>
              <a:rPr lang="en-US" sz="2200" dirty="0"/>
              <a:t>              </a:t>
            </a:r>
            <a:r>
              <a:rPr lang="en-US" sz="2200" b="1" dirty="0"/>
              <a:t> Total</a:t>
            </a:r>
            <a:r>
              <a:rPr lang="en-US" sz="2200" dirty="0"/>
              <a:t> button can be pressed any time to get the count of the total number of votes that are polled so far.</a:t>
            </a:r>
            <a:endParaRPr lang="en-US" sz="2200" dirty="0"/>
          </a:p>
          <a:p>
            <a:pPr algn="just"/>
            <a:r>
              <a:rPr lang="en-US" sz="2200" dirty="0"/>
              <a:t>            </a:t>
            </a:r>
            <a:r>
              <a:rPr lang="en-US" sz="2200" b="1" dirty="0"/>
              <a:t>Close</a:t>
            </a:r>
            <a:r>
              <a:rPr lang="en-US" sz="2200" dirty="0"/>
              <a:t> button if pressed closes the voting process and if this button is pressed then PARTY-A, B and C buttons will become in effective and pressing of these three buttons will not have any effect on the system. Once close button is pressed, Result button can be pressed to check the results of the poll.</a:t>
            </a:r>
            <a:endParaRPr lang="en-US" sz="2200" dirty="0"/>
          </a:p>
          <a:p>
            <a:pPr algn="just"/>
            <a:r>
              <a:rPr lang="en-US" sz="2200" dirty="0"/>
              <a:t>         Once </a:t>
            </a:r>
            <a:r>
              <a:rPr lang="en-US" sz="2200" b="1" dirty="0"/>
              <a:t>Result</a:t>
            </a:r>
            <a:r>
              <a:rPr lang="en-US" sz="2200" dirty="0"/>
              <a:t> button is pressed the machine will tell you the exact number of votes that are polled for each of the three contesting parties and it will also tell the result of the poll that is which party has won the election.</a:t>
            </a:r>
            <a:endParaRPr lang="en-US" sz="2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6469" y="381000"/>
            <a:ext cx="11523663" cy="4453255"/>
          </a:xfrm>
          <a:prstGeom prst="rect">
            <a:avLst/>
          </a:prstGeom>
        </p:spPr>
        <p:txBody>
          <a:bodyPr rot="0" spcFirstLastPara="0" vertOverflow="overflow" horzOverflow="overflow" vert="horz" wrap="square" lIns="91440" tIns="45720" rIns="91440" bIns="45720" numCol="1" spcCol="0" rtlCol="0" fromWordArt="0" anchor="t" anchorCtr="0" forceAA="0" compatLnSpc="1">
            <a:spAutoFit/>
          </a:bodyPr>
          <a:lstStyle/>
          <a:p>
            <a:pPr marL="285750" indent="-285750">
              <a:buFont typeface="Arial" panose="020B0604020202020204" pitchFamily="34" charset="0"/>
              <a:buChar char="•"/>
            </a:pPr>
            <a:r>
              <a:rPr sz="2200" dirty="0"/>
              <a:t>The machine is programmed to also indicate the vote difference between the winning party and the first runner up party.</a:t>
            </a:r>
            <a:endParaRPr lang="en-US" sz="2200" dirty="0"/>
          </a:p>
          <a:p>
            <a:pPr marL="285750" indent="-285750">
              <a:buFont typeface="Arial" panose="020B0604020202020204" pitchFamily="34" charset="0"/>
              <a:buChar char="•"/>
            </a:pPr>
            <a:r>
              <a:rPr sz="2200" dirty="0"/>
              <a:t> In case tie happens between any two parties, or between all three contesting parties then the machine will show the tie result on the LCD screen. </a:t>
            </a:r>
            <a:endParaRPr lang="en-US" sz="2200" dirty="0"/>
          </a:p>
          <a:p>
            <a:pPr marL="285750" indent="-285750">
              <a:buFont typeface="Arial" panose="020B0604020202020204" pitchFamily="34" charset="0"/>
              <a:buChar char="•"/>
            </a:pPr>
            <a:r>
              <a:rPr sz="2200" b="1" dirty="0"/>
              <a:t>Clear </a:t>
            </a:r>
            <a:r>
              <a:rPr sz="2200" dirty="0"/>
              <a:t>button is also provided and if this button is pressed then entire memory of the machine gets empty and all the stored vote count becomes zero. So </a:t>
            </a:r>
            <a:r>
              <a:rPr sz="2200" b="1" dirty="0"/>
              <a:t>clear</a:t>
            </a:r>
            <a:r>
              <a:rPr sz="2200" dirty="0"/>
              <a:t> and </a:t>
            </a:r>
            <a:r>
              <a:rPr sz="2200" b="1" dirty="0"/>
              <a:t>total</a:t>
            </a:r>
            <a:r>
              <a:rPr sz="2200" dirty="0"/>
              <a:t> button can be pressed any time during the voting process .</a:t>
            </a:r>
            <a:endParaRPr lang="en-US" sz="2200" dirty="0"/>
          </a:p>
          <a:p>
            <a:pPr marL="285750" indent="-285750">
              <a:buFont typeface="Arial" panose="020B0604020202020204" pitchFamily="34" charset="0"/>
              <a:buChar char="•"/>
            </a:pPr>
            <a:r>
              <a:rPr sz="2200" dirty="0"/>
              <a:t> If these buttons are pressed corresponding action that is programmed into the system will happen. </a:t>
            </a:r>
            <a:endParaRPr lang="en-US" sz="2200" dirty="0"/>
          </a:p>
          <a:p>
            <a:pPr marL="285750" indent="-285750">
              <a:buFont typeface="Arial" panose="020B0604020202020204" pitchFamily="34" charset="0"/>
              <a:buChar char="•"/>
            </a:pPr>
            <a:r>
              <a:rPr sz="2200" dirty="0"/>
              <a:t>Close button must be pressed before result button is pressed to get the result. </a:t>
            </a:r>
            <a:endParaRPr lang="en-US" sz="2200" dirty="0"/>
          </a:p>
          <a:p>
            <a:pPr marL="285750" indent="-285750">
              <a:buFont typeface="Arial" panose="020B0604020202020204" pitchFamily="34" charset="0"/>
              <a:buChar char="•"/>
            </a:pPr>
            <a:r>
              <a:rPr sz="2200" dirty="0"/>
              <a:t>The vote count is saved in the on chip </a:t>
            </a:r>
            <a:r>
              <a:rPr sz="2200" b="1" dirty="0"/>
              <a:t>EEPROM </a:t>
            </a:r>
            <a:r>
              <a:rPr sz="2200" dirty="0"/>
              <a:t>of the Arduino and so if power cut occurs then also the votes that are entered into the system will remain safe and again when the system is powered up the voting will begin from the previous state.</a:t>
            </a:r>
            <a:endParaRPr lang="en-US" sz="2200" dirty="0"/>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12667</Words>
  <Application>WPS Presentation</Application>
  <PresentationFormat>Widescreen</PresentationFormat>
  <Paragraphs>454</Paragraphs>
  <Slides>25</Slides>
  <Notes>17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Arial</vt:lpstr>
      <vt:lpstr>SimSun</vt:lpstr>
      <vt:lpstr>Wingdings</vt:lpstr>
      <vt:lpstr>Calibri</vt:lpstr>
      <vt:lpstr>Calibri</vt:lpstr>
      <vt:lpstr>Calibri Light</vt:lpstr>
      <vt:lpstr>Arial</vt:lpstr>
      <vt:lpstr>Monotype Corsiva</vt:lpstr>
      <vt:lpstr>Microsoft YaHei</vt:lpstr>
      <vt:lpstr>Calibri Light</vt:lpstr>
      <vt:lpstr>Office Theme</vt:lpstr>
      <vt:lpstr>Electronic Voting Machine using ARDUINO UNO</vt:lpstr>
      <vt:lpstr>Introduction:</vt:lpstr>
      <vt:lpstr>Components required:</vt:lpstr>
      <vt:lpstr> Arduino UNO</vt:lpstr>
      <vt:lpstr> LCD(Liquid Crystal Display):</vt:lpstr>
      <vt:lpstr>Circuit Diagram:</vt:lpstr>
      <vt:lpstr>PowerPoint 演示文稿</vt:lpstr>
      <vt:lpstr>Working:</vt:lpstr>
      <vt:lpstr>PowerPoint 演示文稿</vt:lpstr>
      <vt:lpstr>Snapshots of the prototype</vt:lpstr>
      <vt:lpstr>PowerPoint 演示文稿</vt:lpstr>
      <vt:lpstr>PowerPoint 演示文稿</vt:lpstr>
      <vt:lpstr>PowerPoint 演示文稿</vt:lpstr>
      <vt:lpstr>PowerPoint 演示文稿</vt:lpstr>
      <vt:lpstr>CODE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Future Scope: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Bhavani B M</cp:lastModifiedBy>
  <cp:revision>40</cp:revision>
  <dcterms:created xsi:type="dcterms:W3CDTF">2013-07-15T20:26:00Z</dcterms:created>
  <dcterms:modified xsi:type="dcterms:W3CDTF">2017-05-04T03:15:44Z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1033-10.2.0.5811</vt:lpwstr>
  </property>
</Properties>
</file>

<file path=docProps/thumbnail.jpeg>
</file>